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sldIdLst>
    <p:sldId id="256" r:id="rId2"/>
    <p:sldId id="258" r:id="rId3"/>
    <p:sldId id="284" r:id="rId4"/>
    <p:sldId id="260" r:id="rId5"/>
    <p:sldId id="283" r:id="rId6"/>
    <p:sldId id="285" r:id="rId7"/>
    <p:sldId id="286" r:id="rId8"/>
    <p:sldId id="287" r:id="rId9"/>
    <p:sldId id="288" r:id="rId10"/>
    <p:sldId id="266" r:id="rId11"/>
    <p:sldId id="267" r:id="rId12"/>
    <p:sldId id="272" r:id="rId13"/>
    <p:sldId id="273" r:id="rId14"/>
    <p:sldId id="275" r:id="rId15"/>
    <p:sldId id="276" r:id="rId16"/>
    <p:sldId id="277" r:id="rId17"/>
    <p:sldId id="278" r:id="rId18"/>
    <p:sldId id="279" r:id="rId19"/>
    <p:sldId id="280" r:id="rId20"/>
    <p:sldId id="281" r:id="rId21"/>
    <p:sldId id="282" r:id="rId22"/>
    <p:sldId id="261" r:id="rId23"/>
  </p:sldIdLst>
  <p:sldSz cx="9144000" cy="6858000" type="screen4x3"/>
  <p:notesSz cx="6797675" cy="99282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preferSingleView="1">
    <p:restoredLeft sz="15620"/>
    <p:restoredTop sz="94660"/>
  </p:normalViewPr>
  <p:slideViewPr>
    <p:cSldViewPr>
      <p:cViewPr varScale="1">
        <p:scale>
          <a:sx n="89" d="100"/>
          <a:sy n="89" d="100"/>
        </p:scale>
        <p:origin x="-1638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60" cy="496412"/>
          </a:xfrm>
          <a:prstGeom prst="rect">
            <a:avLst/>
          </a:prstGeom>
        </p:spPr>
        <p:txBody>
          <a:bodyPr vert="horz" lIns="91285" tIns="45642" rIns="91285" bIns="45642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60" cy="496412"/>
          </a:xfrm>
          <a:prstGeom prst="rect">
            <a:avLst/>
          </a:prstGeom>
        </p:spPr>
        <p:txBody>
          <a:bodyPr vert="horz" lIns="91285" tIns="45642" rIns="91285" bIns="45642" rtlCol="0"/>
          <a:lstStyle>
            <a:lvl1pPr algn="r">
              <a:defRPr sz="1200"/>
            </a:lvl1pPr>
          </a:lstStyle>
          <a:p>
            <a:fld id="{BBE773D9-08DD-45C3-B6EA-7EBBB2591AFA}" type="datetimeFigureOut">
              <a:rPr lang="en-GB" smtClean="0"/>
              <a:t>25/10/2015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285" tIns="45642" rIns="91285" bIns="45642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908"/>
            <a:ext cx="5438140" cy="4467701"/>
          </a:xfrm>
          <a:prstGeom prst="rect">
            <a:avLst/>
          </a:prstGeom>
        </p:spPr>
        <p:txBody>
          <a:bodyPr vert="horz" lIns="91285" tIns="45642" rIns="91285" bIns="45642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60" cy="496412"/>
          </a:xfrm>
          <a:prstGeom prst="rect">
            <a:avLst/>
          </a:prstGeom>
        </p:spPr>
        <p:txBody>
          <a:bodyPr vert="horz" lIns="91285" tIns="45642" rIns="91285" bIns="45642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60" cy="496412"/>
          </a:xfrm>
          <a:prstGeom prst="rect">
            <a:avLst/>
          </a:prstGeom>
        </p:spPr>
        <p:txBody>
          <a:bodyPr vert="horz" lIns="91285" tIns="45642" rIns="91285" bIns="45642" rtlCol="0" anchor="b"/>
          <a:lstStyle>
            <a:lvl1pPr algn="r">
              <a:defRPr sz="1200"/>
            </a:lvl1pPr>
          </a:lstStyle>
          <a:p>
            <a:fld id="{2D1D362D-D470-4E36-ADE3-B4B444D500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45019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03D704-1A29-437A-A176-1295732DA9AD}" type="slidenum">
              <a:rPr lang="ar-KW" smtClean="0"/>
              <a:pPr/>
              <a:t>2</a:t>
            </a:fld>
            <a:endParaRPr lang="ar-KW"/>
          </a:p>
        </p:txBody>
      </p:sp>
    </p:spTree>
    <p:extLst>
      <p:ext uri="{BB962C8B-B14F-4D97-AF65-F5344CB8AC3E}">
        <p14:creationId xmlns:p14="http://schemas.microsoft.com/office/powerpoint/2010/main" val="5347566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03D704-1A29-437A-A176-1295732DA9AD}" type="slidenum">
              <a:rPr lang="ar-KW">
                <a:solidFill>
                  <a:prstClr val="black"/>
                </a:solidFill>
              </a:rPr>
              <a:pPr/>
              <a:t>11</a:t>
            </a:fld>
            <a:endParaRPr lang="ar-KW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475661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03D704-1A29-437A-A176-1295732DA9AD}" type="slidenum">
              <a:rPr lang="ar-KW">
                <a:solidFill>
                  <a:prstClr val="black"/>
                </a:solidFill>
              </a:rPr>
              <a:pPr/>
              <a:t>12</a:t>
            </a:fld>
            <a:endParaRPr lang="ar-KW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475661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03D704-1A29-437A-A176-1295732DA9AD}" type="slidenum">
              <a:rPr lang="ar-KW">
                <a:solidFill>
                  <a:prstClr val="black"/>
                </a:solidFill>
              </a:rPr>
              <a:pPr/>
              <a:t>13</a:t>
            </a:fld>
            <a:endParaRPr lang="ar-KW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475661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03D704-1A29-437A-A176-1295732DA9AD}" type="slidenum">
              <a:rPr lang="ar-KW">
                <a:solidFill>
                  <a:prstClr val="black"/>
                </a:solidFill>
              </a:rPr>
              <a:pPr/>
              <a:t>14</a:t>
            </a:fld>
            <a:endParaRPr lang="ar-KW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475661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03D704-1A29-437A-A176-1295732DA9AD}" type="slidenum">
              <a:rPr lang="ar-KW">
                <a:solidFill>
                  <a:prstClr val="black"/>
                </a:solidFill>
              </a:rPr>
              <a:pPr/>
              <a:t>15</a:t>
            </a:fld>
            <a:endParaRPr lang="ar-KW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475661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03D704-1A29-437A-A176-1295732DA9AD}" type="slidenum">
              <a:rPr lang="ar-KW">
                <a:solidFill>
                  <a:prstClr val="black"/>
                </a:solidFill>
              </a:rPr>
              <a:pPr/>
              <a:t>16</a:t>
            </a:fld>
            <a:endParaRPr lang="ar-KW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475661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03D704-1A29-437A-A176-1295732DA9AD}" type="slidenum">
              <a:rPr lang="ar-KW">
                <a:solidFill>
                  <a:prstClr val="black"/>
                </a:solidFill>
              </a:rPr>
              <a:pPr/>
              <a:t>17</a:t>
            </a:fld>
            <a:endParaRPr lang="ar-KW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475661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03D704-1A29-437A-A176-1295732DA9AD}" type="slidenum">
              <a:rPr lang="ar-KW">
                <a:solidFill>
                  <a:prstClr val="black"/>
                </a:solidFill>
              </a:rPr>
              <a:pPr/>
              <a:t>18</a:t>
            </a:fld>
            <a:endParaRPr lang="ar-KW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475661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03D704-1A29-437A-A176-1295732DA9AD}" type="slidenum">
              <a:rPr lang="ar-KW">
                <a:solidFill>
                  <a:prstClr val="black"/>
                </a:solidFill>
              </a:rPr>
              <a:pPr/>
              <a:t>19</a:t>
            </a:fld>
            <a:endParaRPr lang="ar-KW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475661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03D704-1A29-437A-A176-1295732DA9AD}" type="slidenum">
              <a:rPr lang="ar-KW">
                <a:solidFill>
                  <a:prstClr val="black"/>
                </a:solidFill>
              </a:rPr>
              <a:pPr/>
              <a:t>20</a:t>
            </a:fld>
            <a:endParaRPr lang="ar-KW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47566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03D704-1A29-437A-A176-1295732DA9AD}" type="slidenum">
              <a:rPr lang="ar-KW" smtClean="0"/>
              <a:pPr/>
              <a:t>3</a:t>
            </a:fld>
            <a:endParaRPr lang="ar-KW"/>
          </a:p>
        </p:txBody>
      </p:sp>
    </p:spTree>
    <p:extLst>
      <p:ext uri="{BB962C8B-B14F-4D97-AF65-F5344CB8AC3E}">
        <p14:creationId xmlns:p14="http://schemas.microsoft.com/office/powerpoint/2010/main" val="105342686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03D704-1A29-437A-A176-1295732DA9AD}" type="slidenum">
              <a:rPr lang="ar-KW">
                <a:solidFill>
                  <a:prstClr val="black"/>
                </a:solidFill>
              </a:rPr>
              <a:pPr/>
              <a:t>21</a:t>
            </a:fld>
            <a:endParaRPr lang="ar-KW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475661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03D704-1A29-437A-A176-1295732DA9AD}" type="slidenum">
              <a:rPr lang="ar-KW">
                <a:solidFill>
                  <a:prstClr val="black"/>
                </a:solidFill>
              </a:rPr>
              <a:pPr/>
              <a:t>4</a:t>
            </a:fld>
            <a:endParaRPr lang="ar-KW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475661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03D704-1A29-437A-A176-1295732DA9AD}" type="slidenum">
              <a:rPr lang="ar-KW" smtClean="0"/>
              <a:pPr/>
              <a:t>5</a:t>
            </a:fld>
            <a:endParaRPr lang="ar-KW"/>
          </a:p>
        </p:txBody>
      </p:sp>
    </p:spTree>
    <p:extLst>
      <p:ext uri="{BB962C8B-B14F-4D97-AF65-F5344CB8AC3E}">
        <p14:creationId xmlns:p14="http://schemas.microsoft.com/office/powerpoint/2010/main" val="132511075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03D704-1A29-437A-A176-1295732DA9AD}" type="slidenum">
              <a:rPr lang="ar-KW" smtClean="0"/>
              <a:pPr/>
              <a:t>6</a:t>
            </a:fld>
            <a:endParaRPr lang="ar-KW"/>
          </a:p>
        </p:txBody>
      </p:sp>
    </p:spTree>
    <p:extLst>
      <p:ext uri="{BB962C8B-B14F-4D97-AF65-F5344CB8AC3E}">
        <p14:creationId xmlns:p14="http://schemas.microsoft.com/office/powerpoint/2010/main" val="259151543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03D704-1A29-437A-A176-1295732DA9AD}" type="slidenum">
              <a:rPr lang="ar-KW" smtClean="0"/>
              <a:pPr/>
              <a:t>7</a:t>
            </a:fld>
            <a:endParaRPr lang="ar-KW"/>
          </a:p>
        </p:txBody>
      </p:sp>
    </p:spTree>
    <p:extLst>
      <p:ext uri="{BB962C8B-B14F-4D97-AF65-F5344CB8AC3E}">
        <p14:creationId xmlns:p14="http://schemas.microsoft.com/office/powerpoint/2010/main" val="375101209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03D704-1A29-437A-A176-1295732DA9AD}" type="slidenum">
              <a:rPr lang="ar-KW" smtClean="0"/>
              <a:pPr/>
              <a:t>8</a:t>
            </a:fld>
            <a:endParaRPr lang="ar-KW"/>
          </a:p>
        </p:txBody>
      </p:sp>
    </p:spTree>
    <p:extLst>
      <p:ext uri="{BB962C8B-B14F-4D97-AF65-F5344CB8AC3E}">
        <p14:creationId xmlns:p14="http://schemas.microsoft.com/office/powerpoint/2010/main" val="22326890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03D704-1A29-437A-A176-1295732DA9AD}" type="slidenum">
              <a:rPr lang="ar-KW" smtClean="0"/>
              <a:pPr/>
              <a:t>9</a:t>
            </a:fld>
            <a:endParaRPr lang="ar-KW"/>
          </a:p>
        </p:txBody>
      </p:sp>
    </p:spTree>
    <p:extLst>
      <p:ext uri="{BB962C8B-B14F-4D97-AF65-F5344CB8AC3E}">
        <p14:creationId xmlns:p14="http://schemas.microsoft.com/office/powerpoint/2010/main" val="250248680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03D704-1A29-437A-A176-1295732DA9AD}" type="slidenum">
              <a:rPr lang="ar-KW">
                <a:solidFill>
                  <a:prstClr val="black"/>
                </a:solidFill>
              </a:rPr>
              <a:pPr/>
              <a:t>10</a:t>
            </a:fld>
            <a:endParaRPr lang="ar-KW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47566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1D0F1-45D5-4D36-A5CB-A6F468EAF9B3}" type="datetimeFigureOut">
              <a:rPr lang="en-GB" smtClean="0"/>
              <a:t>25/10/2015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EC8EC-0F4B-4CDB-8AC0-556EC31B66C3}" type="slidenum">
              <a:rPr lang="en-GB" smtClean="0"/>
              <a:t>‹#›</a:t>
            </a:fld>
            <a:endParaRPr lang="en-GB"/>
          </a:p>
        </p:txBody>
      </p:sp>
      <p:sp>
        <p:nvSpPr>
          <p:cNvPr id="7" name="fl" descr="CMA Data Classification: Internal"/>
          <p:cNvSpPr txBox="1"/>
          <p:nvPr userDrawn="1"/>
        </p:nvSpPr>
        <p:spPr>
          <a:xfrm>
            <a:off x="0" y="6664960"/>
            <a:ext cx="9144000" cy="223138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l"/>
            <a:r>
              <a:rPr lang="en-GB" sz="850" b="0" i="0" u="none" baseline="0" smtClean="0">
                <a:solidFill>
                  <a:srgbClr val="000000"/>
                </a:solidFill>
                <a:latin typeface="microsoft sans serif"/>
              </a:rPr>
              <a:t>CMA Data Classification: Internal</a:t>
            </a:r>
            <a:endParaRPr lang="en-GB" sz="850" b="0" i="0" u="none" baseline="0">
              <a:solidFill>
                <a:srgbClr val="000000"/>
              </a:solidFill>
              <a:latin typeface="microsoft sans serif"/>
            </a:endParaRPr>
          </a:p>
        </p:txBody>
      </p:sp>
    </p:spTree>
    <p:extLst>
      <p:ext uri="{BB962C8B-B14F-4D97-AF65-F5344CB8AC3E}">
        <p14:creationId xmlns:p14="http://schemas.microsoft.com/office/powerpoint/2010/main" val="18429731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1D0F1-45D5-4D36-A5CB-A6F468EAF9B3}" type="datetimeFigureOut">
              <a:rPr lang="en-GB" smtClean="0"/>
              <a:t>25/10/2015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EC8EC-0F4B-4CDB-8AC0-556EC31B66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32636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1D0F1-45D5-4D36-A5CB-A6F468EAF9B3}" type="datetimeFigureOut">
              <a:rPr lang="en-GB" smtClean="0"/>
              <a:t>25/10/2015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EC8EC-0F4B-4CDB-8AC0-556EC31B66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519692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1D0F1-45D5-4D36-A5CB-A6F468EAF9B3}" type="datetimeFigureOut">
              <a:rPr lang="en-GB" smtClean="0"/>
              <a:t>25/10/2015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EC8EC-0F4B-4CDB-8AC0-556EC31B66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517545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1D0F1-45D5-4D36-A5CB-A6F468EAF9B3}" type="datetimeFigureOut">
              <a:rPr lang="en-GB" smtClean="0"/>
              <a:t>25/10/2015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EC8EC-0F4B-4CDB-8AC0-556EC31B66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73434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1D0F1-45D5-4D36-A5CB-A6F468EAF9B3}" type="datetimeFigureOut">
              <a:rPr lang="en-GB" smtClean="0"/>
              <a:t>25/10/2015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EC8EC-0F4B-4CDB-8AC0-556EC31B66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68250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1D0F1-45D5-4D36-A5CB-A6F468EAF9B3}" type="datetimeFigureOut">
              <a:rPr lang="en-GB" smtClean="0"/>
              <a:t>25/10/2015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EC8EC-0F4B-4CDB-8AC0-556EC31B66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549206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1D0F1-45D5-4D36-A5CB-A6F468EAF9B3}" type="datetimeFigureOut">
              <a:rPr lang="en-GB" smtClean="0"/>
              <a:t>25/10/2015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EC8EC-0F4B-4CDB-8AC0-556EC31B66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259457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1D0F1-45D5-4D36-A5CB-A6F468EAF9B3}" type="datetimeFigureOut">
              <a:rPr lang="en-GB" smtClean="0"/>
              <a:t>25/10/2015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EC8EC-0F4B-4CDB-8AC0-556EC31B66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280612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1D0F1-45D5-4D36-A5CB-A6F468EAF9B3}" type="datetimeFigureOut">
              <a:rPr lang="en-GB" smtClean="0"/>
              <a:t>25/10/2015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EC8EC-0F4B-4CDB-8AC0-556EC31B66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250277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1D0F1-45D5-4D36-A5CB-A6F468EAF9B3}" type="datetimeFigureOut">
              <a:rPr lang="en-GB" smtClean="0"/>
              <a:t>25/10/2015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EC8EC-0F4B-4CDB-8AC0-556EC31B66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72015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61D0F1-45D5-4D36-A5CB-A6F468EAF9B3}" type="datetimeFigureOut">
              <a:rPr lang="en-GB" smtClean="0"/>
              <a:t>25/10/2015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DEC8EC-0F4B-4CDB-8AC0-556EC31B66C3}" type="slidenum">
              <a:rPr lang="en-GB" smtClean="0"/>
              <a:t>‹#›</a:t>
            </a:fld>
            <a:endParaRPr lang="en-GB"/>
          </a:p>
        </p:txBody>
      </p:sp>
      <p:sp>
        <p:nvSpPr>
          <p:cNvPr id="7" name="fl" descr="CMA Data Classification: Internal"/>
          <p:cNvSpPr txBox="1"/>
          <p:nvPr userDrawn="1"/>
        </p:nvSpPr>
        <p:spPr>
          <a:xfrm>
            <a:off x="0" y="6664960"/>
            <a:ext cx="9144000" cy="223138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l"/>
            <a:r>
              <a:rPr lang="en-GB" sz="850" b="0" i="0" u="none" baseline="0" smtClean="0">
                <a:solidFill>
                  <a:srgbClr val="000000"/>
                </a:solidFill>
                <a:latin typeface="microsoft sans serif"/>
              </a:rPr>
              <a:t>CMA Data Classification: Internal</a:t>
            </a:r>
            <a:endParaRPr lang="en-GB" sz="850" b="0" i="0" u="none" baseline="0">
              <a:solidFill>
                <a:srgbClr val="000000"/>
              </a:solidFill>
              <a:latin typeface="microsoft sans serif"/>
            </a:endParaRPr>
          </a:p>
        </p:txBody>
      </p:sp>
    </p:spTree>
    <p:extLst>
      <p:ext uri="{BB962C8B-B14F-4D97-AF65-F5344CB8AC3E}">
        <p14:creationId xmlns:p14="http://schemas.microsoft.com/office/powerpoint/2010/main" val="7537112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if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if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if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if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iff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iff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iff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iff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iff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iff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if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iff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iff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if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if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if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if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if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if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if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20080" y="1388368"/>
            <a:ext cx="7772400" cy="1470025"/>
          </a:xfrm>
        </p:spPr>
        <p:txBody>
          <a:bodyPr>
            <a:normAutofit/>
          </a:bodyPr>
          <a:lstStyle/>
          <a:p>
            <a:pPr rtl="1"/>
            <a:r>
              <a:rPr lang="ar-KW" sz="3600" b="1" dirty="0" smtClean="0">
                <a:solidFill>
                  <a:srgbClr val="8C8A26"/>
                </a:solidFill>
                <a:cs typeface="+mn-cs"/>
              </a:rPr>
              <a:t>ورشة عمل</a:t>
            </a:r>
            <a:r>
              <a:rPr lang="en-US" sz="4800" b="1" dirty="0" smtClean="0">
                <a:solidFill>
                  <a:srgbClr val="8C8A26"/>
                </a:solidFill>
              </a:rPr>
              <a:t/>
            </a:r>
            <a:br>
              <a:rPr lang="en-US" sz="4800" b="1" dirty="0" smtClean="0">
                <a:solidFill>
                  <a:srgbClr val="8C8A26"/>
                </a:solidFill>
              </a:rPr>
            </a:br>
            <a:endParaRPr lang="en-GB" sz="4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43608" y="2492896"/>
            <a:ext cx="6400800" cy="2400672"/>
          </a:xfrm>
        </p:spPr>
        <p:txBody>
          <a:bodyPr>
            <a:normAutofit fontScale="70000" lnSpcReduction="20000"/>
          </a:bodyPr>
          <a:lstStyle/>
          <a:p>
            <a:pPr rtl="1"/>
            <a:r>
              <a:rPr lang="ar-KW" sz="4800" b="1" dirty="0" err="1" smtClean="0">
                <a:solidFill>
                  <a:srgbClr val="1F497D"/>
                </a:solidFill>
                <a:cs typeface="Times New Roman"/>
              </a:rPr>
              <a:t>حوكمة</a:t>
            </a:r>
            <a:r>
              <a:rPr lang="ar-KW" sz="4800" b="1" dirty="0" smtClean="0">
                <a:solidFill>
                  <a:srgbClr val="1F497D"/>
                </a:solidFill>
                <a:cs typeface="Times New Roman"/>
              </a:rPr>
              <a:t> الشركات</a:t>
            </a:r>
            <a:endParaRPr lang="en-US" sz="4800" b="1" dirty="0" smtClean="0">
              <a:solidFill>
                <a:srgbClr val="1F497D"/>
              </a:solidFill>
              <a:cs typeface="Times New Roman"/>
            </a:endParaRPr>
          </a:p>
          <a:p>
            <a:pPr rtl="1"/>
            <a:r>
              <a:rPr lang="ar-KW" sz="4800" b="1" dirty="0" smtClean="0">
                <a:solidFill>
                  <a:srgbClr val="1F497D"/>
                </a:solidFill>
                <a:cs typeface="Times New Roman"/>
              </a:rPr>
              <a:t>إدارة </a:t>
            </a:r>
            <a:r>
              <a:rPr lang="ar-KW" sz="4800" b="1" dirty="0">
                <a:solidFill>
                  <a:srgbClr val="1F497D"/>
                </a:solidFill>
                <a:cs typeface="Times New Roman"/>
              </a:rPr>
              <a:t>تنظيم وحوكمة الشركات</a:t>
            </a:r>
          </a:p>
          <a:p>
            <a:pPr rtl="1"/>
            <a:endParaRPr lang="ar-KW" sz="4800" b="1" dirty="0" smtClean="0">
              <a:solidFill>
                <a:srgbClr val="1F497D"/>
              </a:solidFill>
              <a:cs typeface="Times New Roman"/>
            </a:endParaRPr>
          </a:p>
          <a:p>
            <a:pPr rtl="1"/>
            <a:r>
              <a:rPr lang="ar-KW" sz="3600" b="1" dirty="0" smtClean="0">
                <a:solidFill>
                  <a:srgbClr val="1F497D"/>
                </a:solidFill>
                <a:cs typeface="Times New Roman"/>
              </a:rPr>
              <a:t> مبارك عبدالله الرفاعي</a:t>
            </a:r>
          </a:p>
          <a:p>
            <a:pPr rtl="1"/>
            <a:r>
              <a:rPr lang="ar-KW" sz="2800" b="1" dirty="0" smtClean="0">
                <a:solidFill>
                  <a:srgbClr val="1F497D"/>
                </a:solidFill>
                <a:cs typeface="Times New Roman"/>
              </a:rPr>
              <a:t>التاريخ: 27 اكتوبر 2015</a:t>
            </a:r>
          </a:p>
        </p:txBody>
      </p:sp>
      <p:pic>
        <p:nvPicPr>
          <p:cNvPr id="6" name="Picture 5" descr="Picture 3.png"/>
          <p:cNvPicPr>
            <a:picLocks noChangeAspect="1"/>
          </p:cNvPicPr>
          <p:nvPr/>
        </p:nvPicPr>
        <p:blipFill rotWithShape="1">
          <a:blip r:embed="rId2" cstate="print"/>
          <a:srcRect r="75690"/>
          <a:stretch/>
        </p:blipFill>
        <p:spPr>
          <a:xfrm>
            <a:off x="1" y="0"/>
            <a:ext cx="2222937" cy="6858000"/>
          </a:xfrm>
          <a:prstGeom prst="rect">
            <a:avLst/>
          </a:prstGeom>
          <a:ln w="28575">
            <a:noFill/>
          </a:ln>
        </p:spPr>
      </p:pic>
    </p:spTree>
    <p:extLst>
      <p:ext uri="{BB962C8B-B14F-4D97-AF65-F5344CB8AC3E}">
        <p14:creationId xmlns:p14="http://schemas.microsoft.com/office/powerpoint/2010/main" val="1801247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75856" y="274638"/>
            <a:ext cx="5410943" cy="1143000"/>
          </a:xfrm>
        </p:spPr>
        <p:txBody>
          <a:bodyPr>
            <a:normAutofit fontScale="90000"/>
          </a:bodyPr>
          <a:lstStyle/>
          <a:p>
            <a:pPr algn="r" rtl="1" fontAlgn="base">
              <a:spcAft>
                <a:spcPct val="0"/>
              </a:spcAft>
            </a:pPr>
            <a:r>
              <a:rPr lang="ar-KW" sz="2400" b="1" dirty="0">
                <a:solidFill>
                  <a:schemeClr val="tx2"/>
                </a:solidFill>
                <a:latin typeface="Calibri" pitchFamily="34" charset="0"/>
              </a:rPr>
              <a:t>القاعدة الأولى : بناء هيكل متوازن لمجلس الإدارة</a:t>
            </a:r>
            <a:br>
              <a:rPr lang="ar-KW" sz="2400" b="1" dirty="0">
                <a:solidFill>
                  <a:schemeClr val="tx2"/>
                </a:solidFill>
                <a:latin typeface="Calibri" pitchFamily="34" charset="0"/>
              </a:rPr>
            </a:br>
            <a:r>
              <a:rPr lang="en-US" sz="2400" b="1" dirty="0">
                <a:solidFill>
                  <a:schemeClr val="tx2"/>
                </a:solidFill>
                <a:latin typeface="Calibri" pitchFamily="34" charset="0"/>
              </a:rPr>
              <a:t>Construct a Balanced Board Composition</a:t>
            </a:r>
            <a:r>
              <a:rPr lang="en-US" sz="2400" dirty="0"/>
              <a:t/>
            </a:r>
            <a:br>
              <a:rPr lang="en-US" sz="2400" dirty="0"/>
            </a:br>
            <a:endParaRPr lang="ar-KW" sz="2400" b="1" dirty="0">
              <a:solidFill>
                <a:schemeClr val="tx2"/>
              </a:solidFill>
              <a:latin typeface="Calibri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Autofit/>
          </a:bodyPr>
          <a:lstStyle/>
          <a:p>
            <a:pPr marL="0" indent="0" algn="just" rtl="1" fontAlgn="base">
              <a:spcAft>
                <a:spcPct val="0"/>
              </a:spcAft>
              <a:buNone/>
            </a:pPr>
            <a:r>
              <a:rPr lang="ar-KW" sz="2000" b="1" dirty="0">
                <a:solidFill>
                  <a:schemeClr val="tx2"/>
                </a:solidFill>
                <a:latin typeface="Calibri" pitchFamily="34" charset="0"/>
              </a:rPr>
              <a:t>المبدأ (1.1) : </a:t>
            </a:r>
            <a:r>
              <a:rPr lang="ar-SA" sz="2000" b="1" dirty="0">
                <a:solidFill>
                  <a:schemeClr val="tx2"/>
                </a:solidFill>
                <a:latin typeface="Calibri" pitchFamily="34" charset="0"/>
              </a:rPr>
              <a:t>معايير تشكيل مجلس الإدارة</a:t>
            </a:r>
            <a:endParaRPr lang="ar-KW" sz="2000" b="1" dirty="0">
              <a:solidFill>
                <a:schemeClr val="tx2"/>
              </a:solidFill>
              <a:latin typeface="Calibri" pitchFamily="34" charset="0"/>
            </a:endParaRPr>
          </a:p>
          <a:p>
            <a:pPr algn="just" rtl="1" fontAlgn="base">
              <a:spcAft>
                <a:spcPct val="0"/>
              </a:spcAft>
            </a:pPr>
            <a:r>
              <a:rPr lang="ar-SA" sz="2000" b="1" dirty="0">
                <a:latin typeface="Calibri" pitchFamily="34" charset="0"/>
              </a:rPr>
              <a:t>عدد كافٍ من الأعضاء بما يسمح له بتشكيل العدد اللازم من </a:t>
            </a:r>
            <a:r>
              <a:rPr lang="ar-SA" sz="2000" b="1" dirty="0" smtClean="0">
                <a:latin typeface="Calibri" pitchFamily="34" charset="0"/>
              </a:rPr>
              <a:t>اللجان</a:t>
            </a:r>
            <a:r>
              <a:rPr lang="ar-KW" sz="2000" b="1" dirty="0" smtClean="0">
                <a:latin typeface="Calibri" pitchFamily="34" charset="0"/>
              </a:rPr>
              <a:t>.</a:t>
            </a:r>
            <a:endParaRPr lang="ar-KW" sz="2000" b="1" dirty="0">
              <a:latin typeface="Calibri" pitchFamily="34" charset="0"/>
            </a:endParaRPr>
          </a:p>
          <a:p>
            <a:pPr algn="just" rtl="1" fontAlgn="base">
              <a:spcAft>
                <a:spcPct val="0"/>
              </a:spcAft>
            </a:pPr>
            <a:r>
              <a:rPr lang="ar-SA" sz="2000" b="1" dirty="0">
                <a:latin typeface="Calibri" pitchFamily="34" charset="0"/>
              </a:rPr>
              <a:t>التنوع في خبرات </a:t>
            </a:r>
            <a:r>
              <a:rPr lang="ar-KW" sz="2000" b="1" dirty="0" smtClean="0">
                <a:latin typeface="Calibri" pitchFamily="34" charset="0"/>
              </a:rPr>
              <a:t>و</a:t>
            </a:r>
            <a:r>
              <a:rPr lang="ar-SA" sz="2000" b="1" dirty="0" smtClean="0">
                <a:latin typeface="Calibri" pitchFamily="34" charset="0"/>
              </a:rPr>
              <a:t>مهارات</a:t>
            </a:r>
            <a:r>
              <a:rPr lang="ar-KW" sz="2000" b="1" dirty="0" smtClean="0">
                <a:latin typeface="Calibri" pitchFamily="34" charset="0"/>
              </a:rPr>
              <a:t> </a:t>
            </a:r>
            <a:r>
              <a:rPr lang="ar-KW" sz="2000" b="1" dirty="0">
                <a:latin typeface="Calibri" pitchFamily="34" charset="0"/>
              </a:rPr>
              <a:t>أعضاء مجلس </a:t>
            </a:r>
            <a:r>
              <a:rPr lang="ar-KW" sz="2000" b="1" dirty="0" smtClean="0">
                <a:latin typeface="Calibri" pitchFamily="34" charset="0"/>
              </a:rPr>
              <a:t>الإدارة.</a:t>
            </a:r>
            <a:endParaRPr lang="ar-KW" sz="2000" b="1" dirty="0">
              <a:latin typeface="Calibri" pitchFamily="34" charset="0"/>
            </a:endParaRPr>
          </a:p>
          <a:p>
            <a:pPr algn="just" rtl="1" fontAlgn="base">
              <a:spcAft>
                <a:spcPct val="0"/>
              </a:spcAft>
            </a:pPr>
            <a:r>
              <a:rPr lang="ar-SA" sz="2000" b="1" dirty="0">
                <a:latin typeface="Calibri" pitchFamily="34" charset="0"/>
              </a:rPr>
              <a:t>أغلبية أعضاء مجلس الإدارة من الأعضاء غير التنفيذيين</a:t>
            </a:r>
            <a:r>
              <a:rPr lang="ar-KW" sz="2000" b="1" dirty="0">
                <a:latin typeface="Calibri" pitchFamily="34" charset="0"/>
              </a:rPr>
              <a:t> </a:t>
            </a:r>
            <a:r>
              <a:rPr lang="ar-KW" sz="2000" b="1" dirty="0" smtClean="0">
                <a:latin typeface="Calibri" pitchFamily="34" charset="0"/>
              </a:rPr>
              <a:t>.</a:t>
            </a:r>
            <a:endParaRPr lang="ar-KW" sz="2000" b="1" dirty="0">
              <a:latin typeface="Calibri" pitchFamily="34" charset="0"/>
            </a:endParaRPr>
          </a:p>
          <a:p>
            <a:pPr algn="just" rtl="1" fontAlgn="base">
              <a:spcAft>
                <a:spcPct val="0"/>
              </a:spcAft>
            </a:pPr>
            <a:r>
              <a:rPr lang="ar-KW" sz="2000" b="1" dirty="0">
                <a:latin typeface="Calibri" pitchFamily="34" charset="0"/>
              </a:rPr>
              <a:t>العضو </a:t>
            </a:r>
            <a:r>
              <a:rPr lang="ar-KW" sz="2000" b="1" dirty="0" smtClean="0">
                <a:latin typeface="Calibri" pitchFamily="34" charset="0"/>
              </a:rPr>
              <a:t>المستقل.</a:t>
            </a:r>
            <a:endParaRPr lang="ar-KW" sz="2000" b="1" dirty="0">
              <a:latin typeface="Calibri" pitchFamily="34" charset="0"/>
            </a:endParaRPr>
          </a:p>
          <a:p>
            <a:pPr marL="0" indent="0" algn="just" rtl="1" fontAlgn="base">
              <a:spcAft>
                <a:spcPct val="0"/>
              </a:spcAft>
              <a:buNone/>
            </a:pPr>
            <a:r>
              <a:rPr lang="ar-KW" sz="2000" b="1" dirty="0">
                <a:solidFill>
                  <a:schemeClr val="tx2"/>
                </a:solidFill>
                <a:latin typeface="Calibri" pitchFamily="34" charset="0"/>
              </a:rPr>
              <a:t>المبدأ (2</a:t>
            </a:r>
            <a:r>
              <a:rPr lang="en-US" sz="2000" b="1" dirty="0">
                <a:solidFill>
                  <a:schemeClr val="tx2"/>
                </a:solidFill>
                <a:latin typeface="Calibri" pitchFamily="34" charset="0"/>
              </a:rPr>
              <a:t>.</a:t>
            </a:r>
            <a:r>
              <a:rPr lang="ar-KW" sz="2000" b="1" dirty="0">
                <a:solidFill>
                  <a:schemeClr val="tx2"/>
                </a:solidFill>
                <a:latin typeface="Calibri" pitchFamily="34" charset="0"/>
              </a:rPr>
              <a:t>1) : </a:t>
            </a:r>
            <a:r>
              <a:rPr lang="ar-SA" sz="2000" b="1" dirty="0">
                <a:solidFill>
                  <a:schemeClr val="tx2"/>
                </a:solidFill>
                <a:latin typeface="Calibri" pitchFamily="34" charset="0"/>
              </a:rPr>
              <a:t>أن يكون من بين أعضاء مجلس الإدارة أعضاء يتمتعون بالاستقلالية التي تتيح لهم اتخاذ القرارات دون التعرض لضغوط أو معوقات</a:t>
            </a:r>
            <a:endParaRPr lang="ar-KW" sz="2000" b="1" dirty="0">
              <a:solidFill>
                <a:schemeClr val="tx2"/>
              </a:solidFill>
              <a:latin typeface="Calibri" pitchFamily="34" charset="0"/>
            </a:endParaRPr>
          </a:p>
          <a:p>
            <a:pPr algn="just" rtl="1" fontAlgn="base">
              <a:spcAft>
                <a:spcPct val="0"/>
              </a:spcAft>
            </a:pPr>
            <a:r>
              <a:rPr lang="ar-KW" sz="2000" b="1" dirty="0">
                <a:latin typeface="Calibri" pitchFamily="34" charset="0"/>
              </a:rPr>
              <a:t>شروط </a:t>
            </a:r>
            <a:r>
              <a:rPr lang="ar-KW" sz="2000" b="1" dirty="0" smtClean="0">
                <a:latin typeface="Calibri" pitchFamily="34" charset="0"/>
              </a:rPr>
              <a:t>الاستقلالية.</a:t>
            </a:r>
            <a:endParaRPr lang="ar-KW" sz="2000" b="1" dirty="0">
              <a:latin typeface="Calibri" pitchFamily="34" charset="0"/>
            </a:endParaRPr>
          </a:p>
          <a:p>
            <a:pPr marL="0" indent="0" algn="just" rtl="1" fontAlgn="base">
              <a:spcAft>
                <a:spcPct val="0"/>
              </a:spcAft>
              <a:buNone/>
            </a:pPr>
            <a:r>
              <a:rPr lang="ar-KW" sz="2000" b="1" dirty="0">
                <a:solidFill>
                  <a:schemeClr val="tx2"/>
                </a:solidFill>
                <a:latin typeface="Calibri" pitchFamily="34" charset="0"/>
              </a:rPr>
              <a:t>المبدأ (1.3) :</a:t>
            </a:r>
            <a:r>
              <a:rPr lang="ar-SA" sz="2000" b="1" dirty="0">
                <a:solidFill>
                  <a:schemeClr val="tx2"/>
                </a:solidFill>
                <a:latin typeface="Calibri" pitchFamily="34" charset="0"/>
              </a:rPr>
              <a:t> يتعين أن يقوم مجلس الإدارة بتنظيم أعماله وتخصيص الوقت الكافي للاضطلاع بالمهام والمسئوليات </a:t>
            </a:r>
            <a:r>
              <a:rPr lang="ar-SA" sz="2000" b="1" dirty="0" smtClean="0">
                <a:solidFill>
                  <a:schemeClr val="tx2"/>
                </a:solidFill>
                <a:latin typeface="Calibri" pitchFamily="34" charset="0"/>
              </a:rPr>
              <a:t>المنوطة به</a:t>
            </a:r>
            <a:endParaRPr lang="ar-KW" sz="2000" b="1" dirty="0" smtClean="0">
              <a:solidFill>
                <a:schemeClr val="tx2"/>
              </a:solidFill>
              <a:latin typeface="Calibri" pitchFamily="34" charset="0"/>
            </a:endParaRPr>
          </a:p>
          <a:p>
            <a:pPr algn="just" rtl="1" fontAlgn="base">
              <a:spcAft>
                <a:spcPct val="0"/>
              </a:spcAft>
            </a:pPr>
            <a:r>
              <a:rPr lang="ar-SA" sz="2000" b="1" dirty="0">
                <a:latin typeface="Calibri" pitchFamily="34" charset="0"/>
              </a:rPr>
              <a:t>تنظيم اجتماعات مجلس الإدارة وجدول </a:t>
            </a:r>
            <a:r>
              <a:rPr lang="ar-SA" sz="2000" b="1" dirty="0" smtClean="0">
                <a:latin typeface="Calibri" pitchFamily="34" charset="0"/>
              </a:rPr>
              <a:t>الأعمال</a:t>
            </a:r>
            <a:r>
              <a:rPr lang="ar-KW" sz="2000" b="1" dirty="0" smtClean="0">
                <a:latin typeface="Calibri" pitchFamily="34" charset="0"/>
              </a:rPr>
              <a:t>.</a:t>
            </a:r>
            <a:endParaRPr lang="ar-KW" sz="2000" b="1" dirty="0">
              <a:latin typeface="Calibri" pitchFamily="34" charset="0"/>
            </a:endParaRPr>
          </a:p>
          <a:p>
            <a:pPr algn="just" rtl="1" fontAlgn="base">
              <a:spcAft>
                <a:spcPct val="0"/>
              </a:spcAft>
            </a:pPr>
            <a:r>
              <a:rPr lang="ar-KW" sz="2000" b="1" dirty="0">
                <a:latin typeface="Calibri" pitchFamily="34" charset="0"/>
              </a:rPr>
              <a:t>تسجيل وتنسيق وحفظ محاضر اجتماعات مجلس </a:t>
            </a:r>
            <a:r>
              <a:rPr lang="ar-KW" sz="2000" b="1" dirty="0" smtClean="0">
                <a:latin typeface="Calibri" pitchFamily="34" charset="0"/>
              </a:rPr>
              <a:t>الإدارة.</a:t>
            </a:r>
            <a:endParaRPr lang="en-US" sz="2000" b="1" dirty="0">
              <a:latin typeface="Calibri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1A151-84BD-4E71-B744-C440629F458B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381001"/>
            <a:ext cx="3170956" cy="914400"/>
          </a:xfrm>
          <a:prstGeom prst="rect">
            <a:avLst/>
          </a:prstGeom>
        </p:spPr>
      </p:pic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6154162"/>
            <a:ext cx="8001000" cy="684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0" name="Straight Connector 9"/>
          <p:cNvCxnSpPr/>
          <p:nvPr/>
        </p:nvCxnSpPr>
        <p:spPr>
          <a:xfrm>
            <a:off x="3563888" y="1268760"/>
            <a:ext cx="4970512" cy="0"/>
          </a:xfrm>
          <a:prstGeom prst="line">
            <a:avLst/>
          </a:prstGeom>
          <a:ln w="381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41364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75856" y="274638"/>
            <a:ext cx="5410943" cy="1143000"/>
          </a:xfrm>
        </p:spPr>
        <p:txBody>
          <a:bodyPr>
            <a:normAutofit/>
          </a:bodyPr>
          <a:lstStyle/>
          <a:p>
            <a:pPr algn="r" rtl="1" fontAlgn="base">
              <a:spcAft>
                <a:spcPct val="0"/>
              </a:spcAft>
            </a:pPr>
            <a:r>
              <a:rPr lang="ar-SA" sz="2000" b="1" dirty="0">
                <a:solidFill>
                  <a:schemeClr val="tx2"/>
                </a:solidFill>
                <a:latin typeface="Calibri" pitchFamily="34" charset="0"/>
              </a:rPr>
              <a:t>القاعدة الثانية : التحديد السليم للمهام </a:t>
            </a:r>
            <a:r>
              <a:rPr lang="ar-SA" sz="2000" b="1" dirty="0" smtClean="0">
                <a:solidFill>
                  <a:schemeClr val="tx2"/>
                </a:solidFill>
                <a:latin typeface="Calibri" pitchFamily="34" charset="0"/>
              </a:rPr>
              <a:t>والمسؤوليات</a:t>
            </a:r>
            <a:r>
              <a:rPr lang="ar-KW" sz="2000" b="1" dirty="0" smtClean="0">
                <a:solidFill>
                  <a:schemeClr val="tx2"/>
                </a:solidFill>
                <a:latin typeface="Calibri" pitchFamily="34" charset="0"/>
              </a:rPr>
              <a:t/>
            </a:r>
            <a:br>
              <a:rPr lang="ar-KW" sz="2000" b="1" dirty="0" smtClean="0">
                <a:solidFill>
                  <a:schemeClr val="tx2"/>
                </a:solidFill>
                <a:latin typeface="Calibri" pitchFamily="34" charset="0"/>
              </a:rPr>
            </a:br>
            <a:r>
              <a:rPr lang="en-US" sz="1900" b="1" dirty="0">
                <a:solidFill>
                  <a:schemeClr val="tx2"/>
                </a:solidFill>
                <a:latin typeface="Calibri" pitchFamily="34" charset="0"/>
              </a:rPr>
              <a:t>Establish Appropriate Roles and Responsibilities</a:t>
            </a:r>
            <a:r>
              <a:rPr lang="en-US" sz="2000" dirty="0"/>
              <a:t/>
            </a:r>
            <a:br>
              <a:rPr lang="en-US" sz="2000" dirty="0"/>
            </a:br>
            <a:endParaRPr lang="ar-SA" sz="2000" b="1" dirty="0">
              <a:solidFill>
                <a:schemeClr val="tx2"/>
              </a:solidFill>
              <a:latin typeface="Calibri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Autofit/>
          </a:bodyPr>
          <a:lstStyle/>
          <a:p>
            <a:pPr marL="0" indent="0" algn="just" rtl="1" fontAlgn="base">
              <a:spcAft>
                <a:spcPct val="0"/>
              </a:spcAft>
              <a:buNone/>
            </a:pPr>
            <a:r>
              <a:rPr lang="ar-KW" sz="1600" b="1" dirty="0">
                <a:solidFill>
                  <a:schemeClr val="tx2"/>
                </a:solidFill>
                <a:latin typeface="Calibri" pitchFamily="34" charset="0"/>
              </a:rPr>
              <a:t>المبدأ (2.1) : يتعين على الشركة أن تحدد بالتفصيل مهام ، ومسئوليات ، وواجبات كل من أعضاء مجلس الإدارة والإدارة التنفيذية ، وكذلك السلطات والصلاحيات التي يتم تفويضها للإدارة </a:t>
            </a:r>
            <a:r>
              <a:rPr lang="ar-KW" sz="1600" b="1" dirty="0" smtClean="0">
                <a:solidFill>
                  <a:schemeClr val="tx2"/>
                </a:solidFill>
                <a:latin typeface="Calibri" pitchFamily="34" charset="0"/>
              </a:rPr>
              <a:t>التنفيذية</a:t>
            </a:r>
          </a:p>
          <a:p>
            <a:pPr algn="just" rtl="1" fontAlgn="base">
              <a:spcAft>
                <a:spcPct val="0"/>
              </a:spcAft>
            </a:pPr>
            <a:r>
              <a:rPr lang="ar-SA" sz="1600" b="1" dirty="0">
                <a:latin typeface="Calibri" pitchFamily="34" charset="0"/>
              </a:rPr>
              <a:t>مهام ومسؤوليات مجلس </a:t>
            </a:r>
            <a:r>
              <a:rPr lang="ar-SA" sz="1600" b="1" dirty="0" smtClean="0">
                <a:latin typeface="Calibri" pitchFamily="34" charset="0"/>
              </a:rPr>
              <a:t>الإدارة</a:t>
            </a:r>
            <a:r>
              <a:rPr lang="ar-KW" sz="1600" b="1" dirty="0" smtClean="0">
                <a:latin typeface="Calibri" pitchFamily="34" charset="0"/>
              </a:rPr>
              <a:t>.</a:t>
            </a:r>
          </a:p>
          <a:p>
            <a:pPr algn="just" rtl="1" fontAlgn="base">
              <a:spcAft>
                <a:spcPct val="0"/>
              </a:spcAft>
            </a:pPr>
            <a:r>
              <a:rPr lang="ar-KW" sz="1600" b="1" dirty="0">
                <a:latin typeface="Calibri" pitchFamily="34" charset="0"/>
              </a:rPr>
              <a:t>واجبات ومسؤوليات رئيس مجلس </a:t>
            </a:r>
            <a:r>
              <a:rPr lang="ar-KW" sz="1600" b="1" dirty="0" smtClean="0">
                <a:latin typeface="Calibri" pitchFamily="34" charset="0"/>
              </a:rPr>
              <a:t>الإدارة.</a:t>
            </a:r>
          </a:p>
          <a:p>
            <a:pPr algn="just" rtl="1" fontAlgn="base">
              <a:spcAft>
                <a:spcPct val="0"/>
              </a:spcAft>
            </a:pPr>
            <a:r>
              <a:rPr lang="ar-KW" sz="1600" b="1" dirty="0">
                <a:latin typeface="Calibri" pitchFamily="34" charset="0"/>
              </a:rPr>
              <a:t>مهام ومسؤوليات الإدارة </a:t>
            </a:r>
            <a:r>
              <a:rPr lang="ar-KW" sz="1600" b="1" dirty="0" smtClean="0">
                <a:latin typeface="Calibri" pitchFamily="34" charset="0"/>
              </a:rPr>
              <a:t>التنفيذية.</a:t>
            </a:r>
          </a:p>
          <a:p>
            <a:pPr marL="0" indent="0" algn="just" rtl="1" fontAlgn="base">
              <a:spcAft>
                <a:spcPct val="0"/>
              </a:spcAft>
              <a:buNone/>
            </a:pPr>
            <a:endParaRPr lang="ar-KW" sz="900" b="1" u="sng" dirty="0" smtClean="0">
              <a:solidFill>
                <a:schemeClr val="tx2"/>
              </a:solidFill>
              <a:latin typeface="Calibri" pitchFamily="34" charset="0"/>
            </a:endParaRPr>
          </a:p>
          <a:p>
            <a:pPr marL="0" indent="0" algn="just" rtl="1" fontAlgn="base">
              <a:spcAft>
                <a:spcPct val="0"/>
              </a:spcAft>
              <a:buNone/>
            </a:pPr>
            <a:r>
              <a:rPr lang="ar-KW" sz="1600" b="1" dirty="0">
                <a:solidFill>
                  <a:schemeClr val="tx2"/>
                </a:solidFill>
                <a:latin typeface="Calibri" pitchFamily="34" charset="0"/>
              </a:rPr>
              <a:t>المبدأ (2.2) : يتعين على مجلس الإدارة أن يقوم بتشكيل لجان متخصصة تتمتع بالاستقلالية ، وذلك كي تساعده على أداء المهام المناطة به </a:t>
            </a:r>
          </a:p>
          <a:p>
            <a:pPr algn="just" rtl="1" fontAlgn="base">
              <a:spcAft>
                <a:spcPct val="0"/>
              </a:spcAft>
            </a:pPr>
            <a:r>
              <a:rPr lang="ar-KW" sz="1600" b="1" dirty="0">
                <a:latin typeface="Calibri" pitchFamily="34" charset="0"/>
              </a:rPr>
              <a:t>لجنة </a:t>
            </a:r>
            <a:r>
              <a:rPr lang="ar-KW" sz="1600" b="1" dirty="0" smtClean="0">
                <a:latin typeface="Calibri" pitchFamily="34" charset="0"/>
              </a:rPr>
              <a:t>التدقيق.</a:t>
            </a:r>
          </a:p>
          <a:p>
            <a:pPr algn="just" rtl="1" fontAlgn="base">
              <a:spcAft>
                <a:spcPct val="0"/>
              </a:spcAft>
            </a:pPr>
            <a:r>
              <a:rPr lang="ar-KW" sz="1600" b="1" dirty="0" smtClean="0">
                <a:latin typeface="Calibri" pitchFamily="34" charset="0"/>
              </a:rPr>
              <a:t>لجنة </a:t>
            </a:r>
            <a:r>
              <a:rPr lang="ar-KW" sz="1600" b="1" dirty="0">
                <a:latin typeface="Calibri" pitchFamily="34" charset="0"/>
              </a:rPr>
              <a:t>إدارة المخاطر </a:t>
            </a:r>
            <a:r>
              <a:rPr lang="ar-KW" sz="1600" b="1" dirty="0" smtClean="0">
                <a:latin typeface="Calibri" pitchFamily="34" charset="0"/>
              </a:rPr>
              <a:t>.</a:t>
            </a:r>
          </a:p>
          <a:p>
            <a:pPr algn="just" rtl="1" fontAlgn="base">
              <a:spcAft>
                <a:spcPct val="0"/>
              </a:spcAft>
            </a:pPr>
            <a:r>
              <a:rPr lang="ar-KW" sz="1600" b="1" dirty="0" smtClean="0">
                <a:latin typeface="Calibri" pitchFamily="34" charset="0"/>
              </a:rPr>
              <a:t>لجنة </a:t>
            </a:r>
            <a:r>
              <a:rPr lang="ar-KW" sz="1600" b="1" dirty="0">
                <a:latin typeface="Calibri" pitchFamily="34" charset="0"/>
              </a:rPr>
              <a:t>الترشيحات والمكافآت </a:t>
            </a:r>
            <a:r>
              <a:rPr lang="ar-KW" sz="1600" b="1" dirty="0" smtClean="0">
                <a:latin typeface="Calibri" pitchFamily="34" charset="0"/>
              </a:rPr>
              <a:t>.</a:t>
            </a:r>
          </a:p>
          <a:p>
            <a:pPr marL="0" indent="0" algn="just" rtl="1" fontAlgn="base">
              <a:spcAft>
                <a:spcPct val="0"/>
              </a:spcAft>
              <a:buNone/>
            </a:pPr>
            <a:endParaRPr lang="ar-KW" sz="1050" b="1" dirty="0" smtClean="0">
              <a:latin typeface="Calibri" pitchFamily="34" charset="0"/>
            </a:endParaRPr>
          </a:p>
          <a:p>
            <a:pPr marL="0" indent="0" algn="just" rtl="1" fontAlgn="base">
              <a:spcAft>
                <a:spcPct val="0"/>
              </a:spcAft>
              <a:buNone/>
            </a:pPr>
            <a:r>
              <a:rPr lang="ar-KW" sz="1600" b="1" dirty="0">
                <a:solidFill>
                  <a:schemeClr val="tx2"/>
                </a:solidFill>
                <a:latin typeface="Calibri" pitchFamily="34" charset="0"/>
              </a:rPr>
              <a:t>المبدأ (2.3) : يتعين أن يتم وضع آلية تتيح لأعضاء مجلس الإدارة الحصول على المعلومات والبيانات بشكل دقيق وفي </a:t>
            </a:r>
            <a:r>
              <a:rPr lang="ar-KW" sz="1600" b="1" dirty="0" smtClean="0">
                <a:solidFill>
                  <a:schemeClr val="tx2"/>
                </a:solidFill>
                <a:latin typeface="Calibri" pitchFamily="34" charset="0"/>
              </a:rPr>
              <a:t>الوقت المناسب</a:t>
            </a:r>
          </a:p>
          <a:p>
            <a:pPr algn="just" rtl="1" fontAlgn="base">
              <a:spcAft>
                <a:spcPct val="0"/>
              </a:spcAft>
            </a:pPr>
            <a:r>
              <a:rPr lang="ar-KW" sz="1600" b="1" dirty="0" smtClean="0">
                <a:latin typeface="Calibri" pitchFamily="34" charset="0"/>
              </a:rPr>
              <a:t>تطوير البنية الأساسية لنظم تكنولوجيا المعلومات</a:t>
            </a:r>
          </a:p>
          <a:p>
            <a:pPr algn="just" rtl="1" fontAlgn="base">
              <a:spcAft>
                <a:spcPct val="0"/>
              </a:spcAft>
            </a:pPr>
            <a:r>
              <a:rPr lang="ar-KW" sz="1600" b="1" dirty="0" smtClean="0">
                <a:latin typeface="Calibri" pitchFamily="34" charset="0"/>
              </a:rPr>
              <a:t>نظم التقارير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1A151-84BD-4E71-B744-C440629F458B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381001"/>
            <a:ext cx="3170956" cy="914400"/>
          </a:xfrm>
          <a:prstGeom prst="rect">
            <a:avLst/>
          </a:prstGeom>
        </p:spPr>
      </p:pic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6154162"/>
            <a:ext cx="8001000" cy="684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0" name="Straight Connector 9"/>
          <p:cNvCxnSpPr/>
          <p:nvPr/>
        </p:nvCxnSpPr>
        <p:spPr>
          <a:xfrm>
            <a:off x="3563888" y="1268760"/>
            <a:ext cx="4970512" cy="0"/>
          </a:xfrm>
          <a:prstGeom prst="line">
            <a:avLst/>
          </a:prstGeom>
          <a:ln w="381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78114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63888" y="188640"/>
            <a:ext cx="5122911" cy="1228998"/>
          </a:xfrm>
        </p:spPr>
        <p:txBody>
          <a:bodyPr>
            <a:normAutofit fontScale="90000"/>
          </a:bodyPr>
          <a:lstStyle/>
          <a:p>
            <a:pPr algn="r" rtl="1" fontAlgn="base">
              <a:spcAft>
                <a:spcPct val="0"/>
              </a:spcAft>
            </a:pPr>
            <a:r>
              <a:rPr lang="ar-SA" sz="2000" b="1" dirty="0">
                <a:solidFill>
                  <a:schemeClr val="tx2"/>
                </a:solidFill>
                <a:latin typeface="Calibri" pitchFamily="34" charset="0"/>
              </a:rPr>
              <a:t>القاعدة الثالثة : </a:t>
            </a:r>
            <a:r>
              <a:rPr lang="ar-SA" sz="2000" b="1" dirty="0" smtClean="0">
                <a:solidFill>
                  <a:schemeClr val="tx2"/>
                </a:solidFill>
                <a:latin typeface="Calibri" pitchFamily="34" charset="0"/>
              </a:rPr>
              <a:t>اختي</a:t>
            </a:r>
            <a:r>
              <a:rPr lang="ar-KW" sz="2000" b="1" dirty="0" smtClean="0">
                <a:solidFill>
                  <a:schemeClr val="tx2"/>
                </a:solidFill>
                <a:latin typeface="Calibri" pitchFamily="34" charset="0"/>
              </a:rPr>
              <a:t>ـ</a:t>
            </a:r>
            <a:r>
              <a:rPr lang="ar-SA" sz="2000" b="1" dirty="0" smtClean="0">
                <a:solidFill>
                  <a:schemeClr val="tx2"/>
                </a:solidFill>
                <a:latin typeface="Calibri" pitchFamily="34" charset="0"/>
              </a:rPr>
              <a:t>ار أشخ</a:t>
            </a:r>
            <a:r>
              <a:rPr lang="ar-KW" sz="2000" b="1" dirty="0" smtClean="0">
                <a:solidFill>
                  <a:schemeClr val="tx2"/>
                </a:solidFill>
                <a:latin typeface="Calibri" pitchFamily="34" charset="0"/>
              </a:rPr>
              <a:t>ـ</a:t>
            </a:r>
            <a:r>
              <a:rPr lang="ar-SA" sz="2000" b="1" dirty="0" smtClean="0">
                <a:solidFill>
                  <a:schemeClr val="tx2"/>
                </a:solidFill>
                <a:latin typeface="Calibri" pitchFamily="34" charset="0"/>
              </a:rPr>
              <a:t>اص م</a:t>
            </a:r>
            <a:r>
              <a:rPr lang="ar-KW" sz="2000" b="1" dirty="0" smtClean="0">
                <a:solidFill>
                  <a:schemeClr val="tx2"/>
                </a:solidFill>
                <a:latin typeface="Calibri" pitchFamily="34" charset="0"/>
              </a:rPr>
              <a:t>ـ</a:t>
            </a:r>
            <a:r>
              <a:rPr lang="ar-SA" sz="2000" b="1" dirty="0" smtClean="0">
                <a:solidFill>
                  <a:schemeClr val="tx2"/>
                </a:solidFill>
                <a:latin typeface="Calibri" pitchFamily="34" charset="0"/>
              </a:rPr>
              <a:t>ن </a:t>
            </a:r>
            <a:r>
              <a:rPr lang="ar-SA" sz="2000" b="1" dirty="0">
                <a:solidFill>
                  <a:schemeClr val="tx2"/>
                </a:solidFill>
                <a:latin typeface="Calibri" pitchFamily="34" charset="0"/>
              </a:rPr>
              <a:t>ذوي </a:t>
            </a:r>
            <a:r>
              <a:rPr lang="ar-SA" sz="2000" b="1" dirty="0" smtClean="0">
                <a:solidFill>
                  <a:schemeClr val="tx2"/>
                </a:solidFill>
                <a:latin typeface="Calibri" pitchFamily="34" charset="0"/>
              </a:rPr>
              <a:t>الكف</a:t>
            </a:r>
            <a:r>
              <a:rPr lang="ar-KW" sz="2000" b="1" dirty="0" smtClean="0">
                <a:solidFill>
                  <a:schemeClr val="tx2"/>
                </a:solidFill>
                <a:latin typeface="Calibri" pitchFamily="34" charset="0"/>
              </a:rPr>
              <a:t>ـ</a:t>
            </a:r>
            <a:r>
              <a:rPr lang="ar-SA" sz="2000" b="1" dirty="0" err="1" smtClean="0">
                <a:solidFill>
                  <a:schemeClr val="tx2"/>
                </a:solidFill>
                <a:latin typeface="Calibri" pitchFamily="34" charset="0"/>
              </a:rPr>
              <a:t>اءة</a:t>
            </a:r>
            <a:r>
              <a:rPr lang="ar-SA" sz="2000" b="1" dirty="0" smtClean="0">
                <a:solidFill>
                  <a:schemeClr val="tx2"/>
                </a:solidFill>
                <a:latin typeface="Calibri" pitchFamily="34" charset="0"/>
              </a:rPr>
              <a:t> لعضوي</a:t>
            </a:r>
            <a:r>
              <a:rPr lang="ar-KW" sz="2000" b="1" dirty="0" smtClean="0">
                <a:solidFill>
                  <a:schemeClr val="tx2"/>
                </a:solidFill>
                <a:latin typeface="Calibri" pitchFamily="34" charset="0"/>
              </a:rPr>
              <a:t>ـ</a:t>
            </a:r>
            <a:r>
              <a:rPr lang="ar-SA" sz="2000" b="1" dirty="0" smtClean="0">
                <a:solidFill>
                  <a:schemeClr val="tx2"/>
                </a:solidFill>
                <a:latin typeface="Calibri" pitchFamily="34" charset="0"/>
              </a:rPr>
              <a:t>ة مجل</a:t>
            </a:r>
            <a:r>
              <a:rPr lang="ar-KW" sz="2000" b="1" dirty="0" smtClean="0">
                <a:solidFill>
                  <a:schemeClr val="tx2"/>
                </a:solidFill>
                <a:latin typeface="Calibri" pitchFamily="34" charset="0"/>
              </a:rPr>
              <a:t>ـ</a:t>
            </a:r>
            <a:r>
              <a:rPr lang="ar-SA" sz="2000" b="1" dirty="0" smtClean="0">
                <a:solidFill>
                  <a:schemeClr val="tx2"/>
                </a:solidFill>
                <a:latin typeface="Calibri" pitchFamily="34" charset="0"/>
              </a:rPr>
              <a:t>س </a:t>
            </a:r>
            <a:r>
              <a:rPr lang="ar-SA" sz="2000" b="1" dirty="0">
                <a:solidFill>
                  <a:schemeClr val="tx2"/>
                </a:solidFill>
                <a:latin typeface="Calibri" pitchFamily="34" charset="0"/>
              </a:rPr>
              <a:t>الإدارة والإدارة </a:t>
            </a:r>
            <a:r>
              <a:rPr lang="ar-SA" sz="2000" b="1" dirty="0" smtClean="0">
                <a:solidFill>
                  <a:schemeClr val="tx2"/>
                </a:solidFill>
                <a:latin typeface="Calibri" pitchFamily="34" charset="0"/>
              </a:rPr>
              <a:t>ال</a:t>
            </a:r>
            <a:r>
              <a:rPr lang="ar-KW" sz="2000" b="1" dirty="0" smtClean="0">
                <a:solidFill>
                  <a:schemeClr val="tx2"/>
                </a:solidFill>
                <a:latin typeface="Calibri" pitchFamily="34" charset="0"/>
              </a:rPr>
              <a:t>ـ</a:t>
            </a:r>
            <a:r>
              <a:rPr lang="ar-SA" sz="2000" b="1" dirty="0" smtClean="0">
                <a:solidFill>
                  <a:schemeClr val="tx2"/>
                </a:solidFill>
                <a:latin typeface="Calibri" pitchFamily="34" charset="0"/>
              </a:rPr>
              <a:t>ت</a:t>
            </a:r>
            <a:r>
              <a:rPr lang="ar-KW" sz="2000" b="1" dirty="0" smtClean="0">
                <a:solidFill>
                  <a:schemeClr val="tx2"/>
                </a:solidFill>
                <a:latin typeface="Calibri" pitchFamily="34" charset="0"/>
              </a:rPr>
              <a:t>ـ</a:t>
            </a:r>
            <a:r>
              <a:rPr lang="ar-SA" sz="2000" b="1" dirty="0" smtClean="0">
                <a:solidFill>
                  <a:schemeClr val="tx2"/>
                </a:solidFill>
                <a:latin typeface="Calibri" pitchFamily="34" charset="0"/>
              </a:rPr>
              <a:t>نف</a:t>
            </a:r>
            <a:r>
              <a:rPr lang="ar-KW" sz="2000" b="1" dirty="0" smtClean="0">
                <a:solidFill>
                  <a:schemeClr val="tx2"/>
                </a:solidFill>
                <a:latin typeface="Calibri" pitchFamily="34" charset="0"/>
              </a:rPr>
              <a:t>ـ</a:t>
            </a:r>
            <a:r>
              <a:rPr lang="ar-SA" sz="2000" b="1" dirty="0" err="1" smtClean="0">
                <a:solidFill>
                  <a:schemeClr val="tx2"/>
                </a:solidFill>
                <a:latin typeface="Calibri" pitchFamily="34" charset="0"/>
              </a:rPr>
              <a:t>يذي</a:t>
            </a:r>
            <a:r>
              <a:rPr lang="ar-KW" sz="2000" b="1" dirty="0" smtClean="0">
                <a:solidFill>
                  <a:schemeClr val="tx2"/>
                </a:solidFill>
                <a:latin typeface="Calibri" pitchFamily="34" charset="0"/>
              </a:rPr>
              <a:t>ـ</a:t>
            </a:r>
            <a:r>
              <a:rPr lang="ar-SA" sz="2000" b="1" dirty="0" smtClean="0">
                <a:solidFill>
                  <a:schemeClr val="tx2"/>
                </a:solidFill>
                <a:latin typeface="Calibri" pitchFamily="34" charset="0"/>
              </a:rPr>
              <a:t>ة</a:t>
            </a:r>
            <a:r>
              <a:rPr lang="ar-KW" sz="2000" b="1" dirty="0" smtClean="0">
                <a:solidFill>
                  <a:schemeClr val="tx2"/>
                </a:solidFill>
                <a:latin typeface="Calibri" pitchFamily="34" charset="0"/>
              </a:rPr>
              <a:t/>
            </a:r>
            <a:br>
              <a:rPr lang="ar-KW" sz="2000" b="1" dirty="0" smtClean="0">
                <a:solidFill>
                  <a:schemeClr val="tx2"/>
                </a:solidFill>
                <a:latin typeface="Calibri" pitchFamily="34" charset="0"/>
              </a:rPr>
            </a:br>
            <a:r>
              <a:rPr lang="en-US" sz="2000" b="1" dirty="0" smtClean="0">
                <a:solidFill>
                  <a:schemeClr val="tx2"/>
                </a:solidFill>
                <a:latin typeface="Calibri" pitchFamily="34" charset="0"/>
              </a:rPr>
              <a:t>Recruit </a:t>
            </a:r>
            <a:r>
              <a:rPr lang="en-US" sz="2000" b="1" dirty="0">
                <a:solidFill>
                  <a:schemeClr val="tx2"/>
                </a:solidFill>
                <a:latin typeface="Calibri" pitchFamily="34" charset="0"/>
              </a:rPr>
              <a:t>Highly Qualified Candidates for the Board of Directors and the Executive Management</a:t>
            </a:r>
            <a:r>
              <a:rPr lang="en-US" sz="1400" dirty="0"/>
              <a:t/>
            </a:r>
            <a:br>
              <a:rPr lang="en-US" sz="1400" dirty="0"/>
            </a:br>
            <a:endParaRPr lang="ar-SA" sz="1400" b="1" dirty="0">
              <a:solidFill>
                <a:schemeClr val="tx2"/>
              </a:solidFill>
              <a:latin typeface="Calibri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Autofit/>
          </a:bodyPr>
          <a:lstStyle/>
          <a:p>
            <a:pPr marL="0" indent="0" algn="just" rtl="1" fontAlgn="base">
              <a:spcAft>
                <a:spcPct val="0"/>
              </a:spcAft>
              <a:buNone/>
            </a:pPr>
            <a:r>
              <a:rPr lang="ar-KW" sz="2400" b="1" dirty="0">
                <a:solidFill>
                  <a:schemeClr val="tx2"/>
                </a:solidFill>
                <a:latin typeface="Calibri" pitchFamily="34" charset="0"/>
              </a:rPr>
              <a:t>المبدأ (3.1) : يتعين على مجلس الإدارة تشكيل لجنة تختص بإعداد التوصيات المتعلقة بالترشيحات لمناصب أعضاء مجلس الإدارة والإدارة التنفيذية ، وتلك المتعلقة بالسياسات واللوائح المنظمة لمنح التعويضات </a:t>
            </a:r>
            <a:r>
              <a:rPr lang="ar-KW" sz="2400" b="1" dirty="0" smtClean="0">
                <a:solidFill>
                  <a:schemeClr val="tx2"/>
                </a:solidFill>
                <a:latin typeface="Calibri" pitchFamily="34" charset="0"/>
              </a:rPr>
              <a:t>والمكافآت</a:t>
            </a:r>
          </a:p>
          <a:p>
            <a:pPr marL="0" indent="0" algn="just" rtl="1" fontAlgn="base">
              <a:spcAft>
                <a:spcPct val="0"/>
              </a:spcAft>
              <a:buNone/>
            </a:pPr>
            <a:endParaRPr lang="ar-KW" sz="2400" b="1" u="sng" dirty="0" smtClean="0">
              <a:solidFill>
                <a:schemeClr val="tx2"/>
              </a:solidFill>
              <a:latin typeface="Calibri" pitchFamily="34" charset="0"/>
            </a:endParaRPr>
          </a:p>
          <a:p>
            <a:pPr algn="just" rtl="1" fontAlgn="base">
              <a:spcAft>
                <a:spcPct val="0"/>
              </a:spcAft>
            </a:pPr>
            <a:r>
              <a:rPr lang="ar-SA" sz="2400" b="1" dirty="0">
                <a:latin typeface="Calibri" pitchFamily="34" charset="0"/>
              </a:rPr>
              <a:t>لا يقل عدد أعضائها عن </a:t>
            </a:r>
            <a:r>
              <a:rPr lang="ar-SA" sz="2400" b="1" dirty="0" smtClean="0">
                <a:latin typeface="Calibri" pitchFamily="34" charset="0"/>
              </a:rPr>
              <a:t>ثلاثة</a:t>
            </a:r>
            <a:r>
              <a:rPr lang="ar-KW" sz="2400" b="1" dirty="0" smtClean="0">
                <a:latin typeface="Calibri" pitchFamily="34" charset="0"/>
              </a:rPr>
              <a:t>.</a:t>
            </a:r>
          </a:p>
          <a:p>
            <a:pPr algn="just" rtl="1" fontAlgn="base">
              <a:spcAft>
                <a:spcPct val="0"/>
              </a:spcAft>
            </a:pPr>
            <a:r>
              <a:rPr lang="ar-KW" sz="2400" b="1" dirty="0">
                <a:latin typeface="Calibri" pitchFamily="34" charset="0"/>
              </a:rPr>
              <a:t>أحد أعضائها على الأقل من الأعضاء </a:t>
            </a:r>
            <a:r>
              <a:rPr lang="ar-KW" sz="2400" b="1" dirty="0" smtClean="0">
                <a:latin typeface="Calibri" pitchFamily="34" charset="0"/>
              </a:rPr>
              <a:t>المستقلين.</a:t>
            </a:r>
          </a:p>
          <a:p>
            <a:pPr algn="just" rtl="1" fontAlgn="base">
              <a:spcAft>
                <a:spcPct val="0"/>
              </a:spcAft>
            </a:pPr>
            <a:r>
              <a:rPr lang="ar-KW" sz="2400" b="1" dirty="0">
                <a:latin typeface="Calibri" pitchFamily="34" charset="0"/>
              </a:rPr>
              <a:t>أن يكون رئيسها عضواً من أعضاء مجلس الإدارة غير </a:t>
            </a:r>
            <a:r>
              <a:rPr lang="ar-KW" sz="2400" b="1" dirty="0" smtClean="0">
                <a:latin typeface="Calibri" pitchFamily="34" charset="0"/>
              </a:rPr>
              <a:t>التنفيذيين.</a:t>
            </a:r>
          </a:p>
          <a:p>
            <a:pPr algn="just" rtl="1" fontAlgn="base">
              <a:spcAft>
                <a:spcPct val="0"/>
              </a:spcAft>
            </a:pPr>
            <a:r>
              <a:rPr lang="ar-KW" sz="2400" b="1" dirty="0" smtClean="0">
                <a:latin typeface="Calibri" pitchFamily="34" charset="0"/>
              </a:rPr>
              <a:t>‌إعداد </a:t>
            </a:r>
            <a:r>
              <a:rPr lang="ar-KW" sz="2400" b="1" dirty="0">
                <a:latin typeface="Calibri" pitchFamily="34" charset="0"/>
              </a:rPr>
              <a:t>تقرير سنوي مفصل عن كافة المكافآت الممنوحة لأعضاء مجلس الإدارة والإدارة </a:t>
            </a:r>
            <a:r>
              <a:rPr lang="ar-KW" sz="2400" b="1" dirty="0" smtClean="0">
                <a:latin typeface="Calibri" pitchFamily="34" charset="0"/>
              </a:rPr>
              <a:t>التنفيذية.</a:t>
            </a:r>
          </a:p>
          <a:p>
            <a:pPr marL="0" indent="0" algn="just" rtl="1" fontAlgn="base">
              <a:spcAft>
                <a:spcPct val="0"/>
              </a:spcAft>
              <a:buNone/>
            </a:pPr>
            <a:endParaRPr lang="ar-KW" sz="1600" b="1" u="sng" dirty="0" smtClean="0">
              <a:solidFill>
                <a:schemeClr val="tx2"/>
              </a:solidFill>
              <a:latin typeface="Calibri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1A151-84BD-4E71-B744-C440629F458B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381001"/>
            <a:ext cx="3170956" cy="914400"/>
          </a:xfrm>
          <a:prstGeom prst="rect">
            <a:avLst/>
          </a:prstGeom>
        </p:spPr>
      </p:pic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6154162"/>
            <a:ext cx="8001000" cy="684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0" name="Straight Connector 9"/>
          <p:cNvCxnSpPr/>
          <p:nvPr/>
        </p:nvCxnSpPr>
        <p:spPr>
          <a:xfrm>
            <a:off x="3563888" y="1268760"/>
            <a:ext cx="4970512" cy="0"/>
          </a:xfrm>
          <a:prstGeom prst="line">
            <a:avLst/>
          </a:prstGeom>
          <a:ln w="381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09683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63888" y="188640"/>
            <a:ext cx="5122911" cy="1228998"/>
          </a:xfrm>
        </p:spPr>
        <p:txBody>
          <a:bodyPr>
            <a:normAutofit/>
          </a:bodyPr>
          <a:lstStyle/>
          <a:p>
            <a:pPr algn="r" rtl="1" fontAlgn="base">
              <a:spcAft>
                <a:spcPct val="0"/>
              </a:spcAft>
            </a:pPr>
            <a:r>
              <a:rPr lang="ar-SA" sz="2000" b="1" dirty="0" smtClean="0">
                <a:solidFill>
                  <a:schemeClr val="tx2"/>
                </a:solidFill>
                <a:latin typeface="Calibri" pitchFamily="34" charset="0"/>
              </a:rPr>
              <a:t>القاعدة الرابعـة : ضمان نزاهة التقارير المالية</a:t>
            </a:r>
            <a:r>
              <a:rPr lang="ar-KW" sz="2000" b="1" dirty="0" smtClean="0">
                <a:solidFill>
                  <a:schemeClr val="tx2"/>
                </a:solidFill>
                <a:latin typeface="Calibri" pitchFamily="34" charset="0"/>
              </a:rPr>
              <a:t/>
            </a:r>
            <a:br>
              <a:rPr lang="ar-KW" sz="2000" b="1" dirty="0" smtClean="0">
                <a:solidFill>
                  <a:schemeClr val="tx2"/>
                </a:solidFill>
                <a:latin typeface="Calibri" pitchFamily="34" charset="0"/>
              </a:rPr>
            </a:br>
            <a:r>
              <a:rPr lang="en-US" sz="2000" b="1" dirty="0">
                <a:solidFill>
                  <a:schemeClr val="tx2"/>
                </a:solidFill>
                <a:latin typeface="Calibri" pitchFamily="34" charset="0"/>
              </a:rPr>
              <a:t>Safeguard the Integrity of Financial Reporting</a:t>
            </a:r>
            <a:r>
              <a:rPr lang="en-US" sz="1400" dirty="0" smtClean="0"/>
              <a:t/>
            </a:r>
            <a:br>
              <a:rPr lang="en-US" sz="1400" dirty="0" smtClean="0"/>
            </a:br>
            <a:endParaRPr lang="ar-SA" sz="1400" b="1" dirty="0">
              <a:solidFill>
                <a:schemeClr val="tx2"/>
              </a:solidFill>
              <a:latin typeface="Calibri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Autofit/>
          </a:bodyPr>
          <a:lstStyle/>
          <a:p>
            <a:pPr marL="0" indent="0" algn="just" rtl="1" fontAlgn="base">
              <a:spcAft>
                <a:spcPct val="0"/>
              </a:spcAft>
              <a:buNone/>
            </a:pPr>
            <a:r>
              <a:rPr lang="ar-KW" sz="1600" b="1" dirty="0">
                <a:solidFill>
                  <a:schemeClr val="tx2"/>
                </a:solidFill>
                <a:latin typeface="Calibri" pitchFamily="34" charset="0"/>
              </a:rPr>
              <a:t>المبدأ (4.1) : يتعين أن يتم تقديم تعهدات كتابية من قبل كل من مجلس الإدارة والإدارة التنفيذية بسلامة ونزاهة التقارير المالية المعدة عن الشركة </a:t>
            </a:r>
          </a:p>
          <a:p>
            <a:pPr algn="just" rtl="1" fontAlgn="base">
              <a:spcAft>
                <a:spcPct val="0"/>
              </a:spcAft>
            </a:pPr>
            <a:r>
              <a:rPr lang="ar-KW" sz="1600" b="1" dirty="0" smtClean="0">
                <a:latin typeface="Calibri" pitchFamily="34" charset="0"/>
              </a:rPr>
              <a:t>يتعين </a:t>
            </a:r>
            <a:r>
              <a:rPr lang="ar-KW" sz="1600" b="1" dirty="0">
                <a:latin typeface="Calibri" pitchFamily="34" charset="0"/>
              </a:rPr>
              <a:t>أن يتضمن التقرير السنوي المرفوع للمساهمين من مجلس إدارة الشركة التعهد بسلامة ونزاهة كافة البيانات المالية وكذلك التقارير ذات الصلة بنشاط </a:t>
            </a:r>
            <a:r>
              <a:rPr lang="ar-KW" sz="1600" b="1" dirty="0" smtClean="0">
                <a:latin typeface="Calibri" pitchFamily="34" charset="0"/>
              </a:rPr>
              <a:t>الشركة.</a:t>
            </a:r>
            <a:endParaRPr lang="ar-KW" sz="1600" b="1" dirty="0">
              <a:latin typeface="Calibri" pitchFamily="34" charset="0"/>
            </a:endParaRPr>
          </a:p>
          <a:p>
            <a:pPr marL="0" indent="0" algn="just" rtl="1" fontAlgn="base">
              <a:spcAft>
                <a:spcPct val="0"/>
              </a:spcAft>
              <a:buNone/>
            </a:pPr>
            <a:endParaRPr lang="ar-KW" sz="800" b="1" u="sng" dirty="0" smtClean="0">
              <a:solidFill>
                <a:schemeClr val="tx2"/>
              </a:solidFill>
              <a:latin typeface="Calibri" pitchFamily="34" charset="0"/>
            </a:endParaRPr>
          </a:p>
          <a:p>
            <a:pPr marL="0" indent="0" algn="just" rtl="1" fontAlgn="base">
              <a:spcAft>
                <a:spcPct val="0"/>
              </a:spcAft>
              <a:buNone/>
            </a:pPr>
            <a:r>
              <a:rPr lang="ar-KW" sz="1600" b="1" dirty="0" smtClean="0">
                <a:solidFill>
                  <a:schemeClr val="tx2"/>
                </a:solidFill>
                <a:latin typeface="Calibri" pitchFamily="34" charset="0"/>
              </a:rPr>
              <a:t>المبدأ </a:t>
            </a:r>
            <a:r>
              <a:rPr lang="ar-KW" sz="1600" b="1" dirty="0">
                <a:solidFill>
                  <a:schemeClr val="tx2"/>
                </a:solidFill>
                <a:latin typeface="Calibri" pitchFamily="34" charset="0"/>
              </a:rPr>
              <a:t>(4.2) : يتعين أن يقوم مجلس الإدارة بتشكيل لجنة تختص بالتدقيق يكون دورها الأساسي التأكد من سلامة ونزاهة التقارير المالية وأنظمة الرقابة </a:t>
            </a:r>
            <a:r>
              <a:rPr lang="ar-KW" sz="1600" b="1" dirty="0" smtClean="0">
                <a:solidFill>
                  <a:schemeClr val="tx2"/>
                </a:solidFill>
                <a:latin typeface="Calibri" pitchFamily="34" charset="0"/>
              </a:rPr>
              <a:t>الداخلية</a:t>
            </a:r>
            <a:endParaRPr lang="ar-KW" sz="1600" b="1" dirty="0" smtClean="0">
              <a:latin typeface="Calibri" pitchFamily="34" charset="0"/>
            </a:endParaRPr>
          </a:p>
          <a:p>
            <a:pPr algn="just" rtl="1" fontAlgn="base">
              <a:spcAft>
                <a:spcPct val="0"/>
              </a:spcAft>
            </a:pPr>
            <a:r>
              <a:rPr lang="ar-SA" sz="1600" b="1" dirty="0">
                <a:latin typeface="Calibri" pitchFamily="34" charset="0"/>
              </a:rPr>
              <a:t>لا يقل عدد أعضائها عن </a:t>
            </a:r>
            <a:r>
              <a:rPr lang="ar-SA" sz="1600" b="1" dirty="0" smtClean="0">
                <a:latin typeface="Calibri" pitchFamily="34" charset="0"/>
              </a:rPr>
              <a:t>ثلاثة</a:t>
            </a:r>
            <a:r>
              <a:rPr lang="ar-KW" sz="1600" b="1" dirty="0" smtClean="0">
                <a:latin typeface="Calibri" pitchFamily="34" charset="0"/>
              </a:rPr>
              <a:t>.</a:t>
            </a:r>
            <a:endParaRPr lang="ar-KW" sz="1600" b="1" dirty="0">
              <a:latin typeface="Calibri" pitchFamily="34" charset="0"/>
            </a:endParaRPr>
          </a:p>
          <a:p>
            <a:pPr algn="just" rtl="1" fontAlgn="base">
              <a:spcAft>
                <a:spcPct val="0"/>
              </a:spcAft>
            </a:pPr>
            <a:r>
              <a:rPr lang="ar-KW" sz="1600" b="1" dirty="0">
                <a:latin typeface="Calibri" pitchFamily="34" charset="0"/>
              </a:rPr>
              <a:t>أحد أعضائها على الأقل من الأعضاء </a:t>
            </a:r>
            <a:r>
              <a:rPr lang="ar-KW" sz="1600" b="1" dirty="0" smtClean="0">
                <a:latin typeface="Calibri" pitchFamily="34" charset="0"/>
              </a:rPr>
              <a:t>المستقلين.</a:t>
            </a:r>
            <a:endParaRPr lang="ar-KW" sz="1600" b="1" dirty="0">
              <a:latin typeface="Calibri" pitchFamily="34" charset="0"/>
            </a:endParaRPr>
          </a:p>
          <a:p>
            <a:pPr algn="just" rtl="1" fontAlgn="base">
              <a:spcAft>
                <a:spcPct val="0"/>
              </a:spcAft>
            </a:pPr>
            <a:r>
              <a:rPr lang="ar-KW" sz="1600" b="1" dirty="0">
                <a:latin typeface="Calibri" pitchFamily="34" charset="0"/>
              </a:rPr>
              <a:t>ألا يشغل عضويتها رئيس مجلس الإدارة أو أعضاء مجلس الإدارة </a:t>
            </a:r>
            <a:r>
              <a:rPr lang="ar-KW" sz="1600" b="1" dirty="0" smtClean="0">
                <a:latin typeface="Calibri" pitchFamily="34" charset="0"/>
              </a:rPr>
              <a:t>التنفيذيين.</a:t>
            </a:r>
          </a:p>
          <a:p>
            <a:pPr algn="just" rtl="1" fontAlgn="base">
              <a:spcAft>
                <a:spcPct val="0"/>
              </a:spcAft>
            </a:pPr>
            <a:r>
              <a:rPr lang="ar-KW" sz="1600" b="1" dirty="0">
                <a:latin typeface="Calibri" pitchFamily="34" charset="0"/>
              </a:rPr>
              <a:t>عضو واحد على الأقل من ذوي المؤهلات العلمية و/أو الخبرة العملية في المجالات المحاسبية </a:t>
            </a:r>
            <a:r>
              <a:rPr lang="ar-KW" sz="1600" b="1" dirty="0" smtClean="0">
                <a:latin typeface="Calibri" pitchFamily="34" charset="0"/>
              </a:rPr>
              <a:t>والمالية.</a:t>
            </a:r>
            <a:endParaRPr lang="ar-KW" sz="1600" b="1" dirty="0">
              <a:latin typeface="Calibri" pitchFamily="34" charset="0"/>
            </a:endParaRPr>
          </a:p>
          <a:p>
            <a:pPr marL="0" indent="0" algn="just" rtl="1" fontAlgn="base">
              <a:spcAft>
                <a:spcPct val="0"/>
              </a:spcAft>
              <a:buNone/>
            </a:pPr>
            <a:endParaRPr lang="ar-KW" sz="800" b="1" dirty="0" smtClean="0">
              <a:latin typeface="Calibri" pitchFamily="34" charset="0"/>
            </a:endParaRPr>
          </a:p>
          <a:p>
            <a:pPr marL="0" indent="0" algn="just" rtl="1" fontAlgn="base">
              <a:spcAft>
                <a:spcPct val="0"/>
              </a:spcAft>
              <a:buNone/>
            </a:pPr>
            <a:r>
              <a:rPr lang="ar-KW" sz="1600" b="1" dirty="0">
                <a:solidFill>
                  <a:schemeClr val="tx2"/>
                </a:solidFill>
                <a:latin typeface="Calibri" pitchFamily="34" charset="0"/>
              </a:rPr>
              <a:t>المبدأ (4.3) : يتعين التأكد من استقلالية وحيادية مراقب الحسابات الخارجي عن الشركة ومجلس </a:t>
            </a:r>
            <a:r>
              <a:rPr lang="ar-KW" sz="1600" b="1" dirty="0" smtClean="0">
                <a:solidFill>
                  <a:schemeClr val="tx2"/>
                </a:solidFill>
                <a:latin typeface="Calibri" pitchFamily="34" charset="0"/>
              </a:rPr>
              <a:t>إدارتها</a:t>
            </a:r>
          </a:p>
          <a:p>
            <a:pPr algn="just" rtl="1" fontAlgn="base">
              <a:spcAft>
                <a:spcPct val="0"/>
              </a:spcAft>
            </a:pPr>
            <a:r>
              <a:rPr lang="ar-KW" sz="1600" b="1" dirty="0">
                <a:latin typeface="Calibri" pitchFamily="34" charset="0"/>
              </a:rPr>
              <a:t>تقوم الجمعية العامة العادية السنوية بتعيين مراقب حسابات الشركة بناء على اقتراح مجلس الإدارة .</a:t>
            </a:r>
          </a:p>
          <a:p>
            <a:pPr algn="just" rtl="1" fontAlgn="base">
              <a:spcAft>
                <a:spcPct val="0"/>
              </a:spcAft>
            </a:pPr>
            <a:r>
              <a:rPr lang="ar-KW" sz="1600" b="1" dirty="0">
                <a:latin typeface="Calibri" pitchFamily="34" charset="0"/>
              </a:rPr>
              <a:t>ترشيح مراقب الحسابات بناءً على توصية من لجنة التدقيق المرفوعة إلى مجلس الإدارة .</a:t>
            </a:r>
          </a:p>
          <a:p>
            <a:pPr algn="just" rtl="1" fontAlgn="base">
              <a:spcAft>
                <a:spcPct val="0"/>
              </a:spcAft>
            </a:pPr>
            <a:r>
              <a:rPr lang="ar-KW" sz="1600" b="1" dirty="0" smtClean="0">
                <a:latin typeface="Calibri" pitchFamily="34" charset="0"/>
              </a:rPr>
              <a:t>أن يكون </a:t>
            </a:r>
            <a:r>
              <a:rPr lang="ar-KW" sz="1600" b="1" dirty="0">
                <a:latin typeface="Calibri" pitchFamily="34" charset="0"/>
              </a:rPr>
              <a:t>من مراقبي الحسابات المقيدين في السجل الخاص لدى </a:t>
            </a:r>
            <a:r>
              <a:rPr lang="ar-KW" sz="1600" b="1" dirty="0" smtClean="0">
                <a:latin typeface="Calibri" pitchFamily="34" charset="0"/>
              </a:rPr>
              <a:t>الهيئة.</a:t>
            </a:r>
          </a:p>
          <a:p>
            <a:pPr algn="just" rtl="1" fontAlgn="base">
              <a:spcAft>
                <a:spcPct val="0"/>
              </a:spcAft>
            </a:pPr>
            <a:endParaRPr lang="ar-KW" sz="1600" b="1" dirty="0">
              <a:latin typeface="Calibri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1A151-84BD-4E71-B744-C440629F458B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381001"/>
            <a:ext cx="3170956" cy="914400"/>
          </a:xfrm>
          <a:prstGeom prst="rect">
            <a:avLst/>
          </a:prstGeom>
        </p:spPr>
      </p:pic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6154162"/>
            <a:ext cx="8001000" cy="684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0" name="Straight Connector 9"/>
          <p:cNvCxnSpPr/>
          <p:nvPr/>
        </p:nvCxnSpPr>
        <p:spPr>
          <a:xfrm>
            <a:off x="3563888" y="1268760"/>
            <a:ext cx="4970512" cy="0"/>
          </a:xfrm>
          <a:prstGeom prst="line">
            <a:avLst/>
          </a:prstGeom>
          <a:ln w="381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63074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91880" y="188640"/>
            <a:ext cx="5194919" cy="1228998"/>
          </a:xfrm>
        </p:spPr>
        <p:txBody>
          <a:bodyPr>
            <a:normAutofit fontScale="90000"/>
          </a:bodyPr>
          <a:lstStyle/>
          <a:p>
            <a:pPr algn="r" rtl="1" fontAlgn="base">
              <a:spcAft>
                <a:spcPct val="0"/>
              </a:spcAft>
            </a:pPr>
            <a:r>
              <a:rPr lang="ar-SA" sz="2000" b="1" dirty="0">
                <a:solidFill>
                  <a:schemeClr val="tx2"/>
                </a:solidFill>
                <a:latin typeface="Calibri" pitchFamily="34" charset="0"/>
              </a:rPr>
              <a:t>القاعدة الخامسة : وضع نظم سليمة لإدارة المخاطر والرقابة </a:t>
            </a:r>
            <a:r>
              <a:rPr lang="ar-SA" sz="2000" b="1" dirty="0" smtClean="0">
                <a:solidFill>
                  <a:schemeClr val="tx2"/>
                </a:solidFill>
                <a:latin typeface="Calibri" pitchFamily="34" charset="0"/>
              </a:rPr>
              <a:t>الداخلية</a:t>
            </a:r>
            <a:r>
              <a:rPr lang="ar-KW" sz="2000" b="1" dirty="0" smtClean="0">
                <a:solidFill>
                  <a:schemeClr val="tx2"/>
                </a:solidFill>
                <a:latin typeface="Calibri" pitchFamily="34" charset="0"/>
              </a:rPr>
              <a:t/>
            </a:r>
            <a:br>
              <a:rPr lang="ar-KW" sz="2000" b="1" dirty="0" smtClean="0">
                <a:solidFill>
                  <a:schemeClr val="tx2"/>
                </a:solidFill>
                <a:latin typeface="Calibri" pitchFamily="34" charset="0"/>
              </a:rPr>
            </a:br>
            <a:r>
              <a:rPr lang="en-US" sz="2000" b="1" dirty="0">
                <a:solidFill>
                  <a:schemeClr val="tx2"/>
                </a:solidFill>
                <a:latin typeface="Calibri" pitchFamily="34" charset="0"/>
              </a:rPr>
              <a:t>Apply Sound Systems of Risk Management and Internal Audit</a:t>
            </a:r>
            <a:r>
              <a:rPr lang="en-US" sz="1400" dirty="0" smtClean="0"/>
              <a:t/>
            </a:r>
            <a:br>
              <a:rPr lang="en-US" sz="1400" dirty="0" smtClean="0"/>
            </a:br>
            <a:endParaRPr lang="ar-SA" sz="1400" b="1" dirty="0">
              <a:solidFill>
                <a:schemeClr val="tx2"/>
              </a:solidFill>
              <a:latin typeface="Calibri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Autofit/>
          </a:bodyPr>
          <a:lstStyle/>
          <a:p>
            <a:pPr marL="0" indent="0" algn="just" rtl="1" fontAlgn="base">
              <a:spcAft>
                <a:spcPct val="0"/>
              </a:spcAft>
              <a:buNone/>
            </a:pPr>
            <a:r>
              <a:rPr lang="ar-KW" sz="1600" b="1" dirty="0">
                <a:solidFill>
                  <a:schemeClr val="tx2"/>
                </a:solidFill>
                <a:latin typeface="Calibri" pitchFamily="34" charset="0"/>
              </a:rPr>
              <a:t>المبدأ (5.1) : يتعين أن يتوافر لدى الشركة إدارة / مكتب / وحدة مستقلة لإدارة المخاطر تقوم بالعمل على تحديد وقياس ومتابعة المخاطر التي تتعرض لها الشركة </a:t>
            </a:r>
            <a:endParaRPr lang="ar-KW" sz="1600" b="1" dirty="0" smtClean="0">
              <a:solidFill>
                <a:schemeClr val="tx2"/>
              </a:solidFill>
              <a:latin typeface="Calibri" pitchFamily="34" charset="0"/>
            </a:endParaRPr>
          </a:p>
          <a:p>
            <a:pPr algn="just" rtl="1" fontAlgn="base">
              <a:spcAft>
                <a:spcPct val="0"/>
              </a:spcAft>
            </a:pPr>
            <a:r>
              <a:rPr lang="ar-KW" sz="1600" b="1" dirty="0">
                <a:latin typeface="Calibri" pitchFamily="34" charset="0"/>
              </a:rPr>
              <a:t>استقلالية إدارة </a:t>
            </a:r>
            <a:r>
              <a:rPr lang="ar-KW" sz="1600" b="1" dirty="0" smtClean="0">
                <a:latin typeface="Calibri" pitchFamily="34" charset="0"/>
              </a:rPr>
              <a:t>المخاطر</a:t>
            </a:r>
          </a:p>
          <a:p>
            <a:pPr algn="just" rtl="1" fontAlgn="base">
              <a:spcAft>
                <a:spcPct val="0"/>
              </a:spcAft>
            </a:pPr>
            <a:r>
              <a:rPr lang="ar-KW" sz="1600" b="1" dirty="0" smtClean="0">
                <a:latin typeface="Calibri" pitchFamily="34" charset="0"/>
              </a:rPr>
              <a:t>أنظمة وإجراءات فعالة لإدارة المخاطر</a:t>
            </a:r>
            <a:endParaRPr lang="ar-KW" sz="800" b="1" u="sng" dirty="0" smtClean="0">
              <a:solidFill>
                <a:schemeClr val="tx2"/>
              </a:solidFill>
              <a:latin typeface="Calibri" pitchFamily="34" charset="0"/>
            </a:endParaRPr>
          </a:p>
          <a:p>
            <a:pPr marL="0" indent="0" algn="just" rtl="1" fontAlgn="base">
              <a:spcAft>
                <a:spcPct val="0"/>
              </a:spcAft>
              <a:buNone/>
            </a:pPr>
            <a:r>
              <a:rPr lang="ar-KW" sz="1600" b="1" dirty="0">
                <a:solidFill>
                  <a:schemeClr val="tx2"/>
                </a:solidFill>
                <a:latin typeface="Calibri" pitchFamily="34" charset="0"/>
              </a:rPr>
              <a:t>المبدأ (5.2) : يتعين على مجلس الإدارة أن يقوم بتشكيل لجنة تختص بإدارة المخاطر يكون دورها الأساسي وضع السياسات واللوائح لإدارة المخاطر وذلك بما يتسق مع نزعة الشركة لتحمل المخاطر</a:t>
            </a:r>
            <a:endParaRPr lang="ar-KW" sz="1600" b="1" dirty="0" smtClean="0">
              <a:latin typeface="Calibri" pitchFamily="34" charset="0"/>
            </a:endParaRPr>
          </a:p>
          <a:p>
            <a:pPr algn="just" rtl="1" fontAlgn="base">
              <a:spcAft>
                <a:spcPct val="0"/>
              </a:spcAft>
            </a:pPr>
            <a:r>
              <a:rPr lang="ar-SA" sz="1600" b="1" dirty="0">
                <a:latin typeface="Calibri" pitchFamily="34" charset="0"/>
              </a:rPr>
              <a:t>لا يقل عدد أعضائها عن </a:t>
            </a:r>
            <a:r>
              <a:rPr lang="ar-SA" sz="1600" b="1" dirty="0" smtClean="0">
                <a:latin typeface="Calibri" pitchFamily="34" charset="0"/>
              </a:rPr>
              <a:t>ثلاثة</a:t>
            </a:r>
            <a:r>
              <a:rPr lang="ar-KW" sz="1600" b="1" dirty="0" smtClean="0">
                <a:latin typeface="Calibri" pitchFamily="34" charset="0"/>
              </a:rPr>
              <a:t>.</a:t>
            </a:r>
            <a:endParaRPr lang="ar-KW" sz="1600" b="1" dirty="0">
              <a:latin typeface="Calibri" pitchFamily="34" charset="0"/>
            </a:endParaRPr>
          </a:p>
          <a:p>
            <a:pPr algn="just" rtl="1" fontAlgn="base">
              <a:spcAft>
                <a:spcPct val="0"/>
              </a:spcAft>
            </a:pPr>
            <a:r>
              <a:rPr lang="ar-KW" sz="1600" b="1" dirty="0">
                <a:latin typeface="Calibri" pitchFamily="34" charset="0"/>
              </a:rPr>
              <a:t>أحد أعضائها على الأقل من الأعضاء </a:t>
            </a:r>
            <a:r>
              <a:rPr lang="ar-KW" sz="1600" b="1" dirty="0" smtClean="0">
                <a:latin typeface="Calibri" pitchFamily="34" charset="0"/>
              </a:rPr>
              <a:t>المستقلين.</a:t>
            </a:r>
            <a:endParaRPr lang="ar-KW" sz="1600" b="1" dirty="0">
              <a:latin typeface="Calibri" pitchFamily="34" charset="0"/>
            </a:endParaRPr>
          </a:p>
          <a:p>
            <a:pPr algn="just" rtl="1" fontAlgn="base">
              <a:spcAft>
                <a:spcPct val="0"/>
              </a:spcAft>
            </a:pPr>
            <a:r>
              <a:rPr lang="ar-KW" sz="1600" b="1" dirty="0">
                <a:latin typeface="Calibri" pitchFamily="34" charset="0"/>
              </a:rPr>
              <a:t>أن يكون رئيسها عضواً من أعضاء مجلس الإدارة غير </a:t>
            </a:r>
            <a:r>
              <a:rPr lang="ar-KW" sz="1600" b="1" dirty="0" smtClean="0">
                <a:latin typeface="Calibri" pitchFamily="34" charset="0"/>
              </a:rPr>
              <a:t>التنفيذيين.</a:t>
            </a:r>
            <a:endParaRPr lang="ar-KW" sz="1600" b="1" dirty="0">
              <a:latin typeface="Calibri" pitchFamily="34" charset="0"/>
            </a:endParaRPr>
          </a:p>
          <a:p>
            <a:pPr algn="just" rtl="1" fontAlgn="base">
              <a:spcAft>
                <a:spcPct val="0"/>
              </a:spcAft>
            </a:pPr>
            <a:r>
              <a:rPr lang="ar-KW" sz="1600" b="1" dirty="0" smtClean="0">
                <a:latin typeface="Calibri" pitchFamily="34" charset="0"/>
              </a:rPr>
              <a:t>لا </a:t>
            </a:r>
            <a:r>
              <a:rPr lang="ar-KW" sz="1600" b="1" dirty="0">
                <a:latin typeface="Calibri" pitchFamily="34" charset="0"/>
              </a:rPr>
              <a:t>يجوز لرئيس مجلس الإدارة أن يكون عضواً في هذه </a:t>
            </a:r>
            <a:r>
              <a:rPr lang="ar-KW" sz="1600" b="1" dirty="0" smtClean="0">
                <a:latin typeface="Calibri" pitchFamily="34" charset="0"/>
              </a:rPr>
              <a:t>اللجنة.</a:t>
            </a:r>
            <a:endParaRPr lang="ar-KW" sz="800" b="1" dirty="0" smtClean="0">
              <a:latin typeface="Calibri" pitchFamily="34" charset="0"/>
            </a:endParaRPr>
          </a:p>
          <a:p>
            <a:pPr marL="0" indent="0" algn="just" rtl="1" fontAlgn="base">
              <a:spcAft>
                <a:spcPct val="0"/>
              </a:spcAft>
              <a:buNone/>
            </a:pPr>
            <a:r>
              <a:rPr lang="ar-KW" sz="1600" b="1" dirty="0">
                <a:solidFill>
                  <a:schemeClr val="tx2"/>
                </a:solidFill>
                <a:latin typeface="Calibri" pitchFamily="34" charset="0"/>
              </a:rPr>
              <a:t>المبدأ (5.3) : يتعين على الشركة أن تتأكد من مدى كفاية أنظمة الضبط والرقابة الداخلية لديها</a:t>
            </a:r>
            <a:endParaRPr lang="ar-KW" sz="1600" b="1" dirty="0" smtClean="0">
              <a:solidFill>
                <a:schemeClr val="tx2"/>
              </a:solidFill>
              <a:latin typeface="Calibri" pitchFamily="34" charset="0"/>
            </a:endParaRPr>
          </a:p>
          <a:p>
            <a:pPr algn="just" rtl="1" fontAlgn="base">
              <a:spcAft>
                <a:spcPct val="0"/>
              </a:spcAft>
            </a:pPr>
            <a:r>
              <a:rPr lang="ar-KW" sz="1600" b="1" dirty="0">
                <a:latin typeface="Calibri" pitchFamily="34" charset="0"/>
              </a:rPr>
              <a:t>يتعين على </a:t>
            </a:r>
            <a:r>
              <a:rPr lang="ar-KW" sz="1600" b="1" dirty="0" smtClean="0">
                <a:latin typeface="Calibri" pitchFamily="34" charset="0"/>
              </a:rPr>
              <a:t>الشركة </a:t>
            </a:r>
            <a:r>
              <a:rPr lang="ar-KW" sz="1600" b="1" dirty="0">
                <a:latin typeface="Calibri" pitchFamily="34" charset="0"/>
              </a:rPr>
              <a:t>أن تقوم بإنشاء إدارة / مكتب / وحدة للتدقيق الداخلي تتمتع بالاستقلالية الفنية </a:t>
            </a:r>
            <a:r>
              <a:rPr lang="ar-KW" sz="1600" b="1" dirty="0" smtClean="0">
                <a:latin typeface="Calibri" pitchFamily="34" charset="0"/>
              </a:rPr>
              <a:t>التامة.</a:t>
            </a:r>
          </a:p>
          <a:p>
            <a:pPr algn="just" rtl="1" fontAlgn="base">
              <a:spcAft>
                <a:spcPct val="0"/>
              </a:spcAft>
            </a:pPr>
            <a:r>
              <a:rPr lang="ar-KW" sz="1600" b="1" dirty="0">
                <a:latin typeface="Calibri" pitchFamily="34" charset="0"/>
              </a:rPr>
              <a:t>يجب تكليف مكتب تدقيق مستقل للقيام بتقييم ومراجعة نظم الرقابة الداخلية </a:t>
            </a:r>
            <a:r>
              <a:rPr lang="ar-KW" sz="1600" b="1" u="sng" dirty="0">
                <a:latin typeface="Calibri" pitchFamily="34" charset="0"/>
              </a:rPr>
              <a:t>وإعداد تقرير في هذا الشأن (</a:t>
            </a:r>
            <a:r>
              <a:rPr lang="en-US" sz="1600" b="1" u="sng" dirty="0">
                <a:latin typeface="Calibri" pitchFamily="34" charset="0"/>
              </a:rPr>
              <a:t>Internal Control Report) ، </a:t>
            </a:r>
            <a:r>
              <a:rPr lang="ar-KW" sz="1600" b="1" u="sng" dirty="0">
                <a:latin typeface="Calibri" pitchFamily="34" charset="0"/>
              </a:rPr>
              <a:t>ويتم موافاة الهيئة به بشكل سنوي</a:t>
            </a:r>
            <a:r>
              <a:rPr lang="ar-KW" sz="1600" b="1" dirty="0">
                <a:latin typeface="Calibri" pitchFamily="34" charset="0"/>
              </a:rPr>
              <a:t>، ذلك فضلاً عن </a:t>
            </a:r>
            <a:r>
              <a:rPr lang="ar-KW" sz="1600" b="1" u="sng" dirty="0">
                <a:latin typeface="Calibri" pitchFamily="34" charset="0"/>
              </a:rPr>
              <a:t>قيام مكتب تدقيق آخر </a:t>
            </a:r>
            <a:r>
              <a:rPr lang="ar-KW" sz="1600" b="1" dirty="0">
                <a:latin typeface="Calibri" pitchFamily="34" charset="0"/>
              </a:rPr>
              <a:t>بمراجعة وتقييم أداء إدارة / مكتب / وحدة التدقيق الداخلي وذلك بشكل دوري كل ثلاث </a:t>
            </a:r>
            <a:r>
              <a:rPr lang="ar-KW" sz="1600" b="1" dirty="0" smtClean="0">
                <a:latin typeface="Calibri" pitchFamily="34" charset="0"/>
              </a:rPr>
              <a:t>سنوات.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1A151-84BD-4E71-B744-C440629F458B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1563" y="381001"/>
            <a:ext cx="3170956" cy="914400"/>
          </a:xfrm>
          <a:prstGeom prst="rect">
            <a:avLst/>
          </a:prstGeom>
        </p:spPr>
      </p:pic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6154162"/>
            <a:ext cx="8001000" cy="684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0" name="Straight Connector 9"/>
          <p:cNvCxnSpPr/>
          <p:nvPr/>
        </p:nvCxnSpPr>
        <p:spPr>
          <a:xfrm>
            <a:off x="3563888" y="1268760"/>
            <a:ext cx="4970512" cy="0"/>
          </a:xfrm>
          <a:prstGeom prst="line">
            <a:avLst/>
          </a:prstGeom>
          <a:ln w="381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44411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91880" y="188640"/>
            <a:ext cx="5194919" cy="1228998"/>
          </a:xfrm>
        </p:spPr>
        <p:txBody>
          <a:bodyPr>
            <a:normAutofit/>
          </a:bodyPr>
          <a:lstStyle/>
          <a:p>
            <a:pPr algn="r" rtl="1" fontAlgn="base">
              <a:spcAft>
                <a:spcPct val="0"/>
              </a:spcAft>
            </a:pPr>
            <a:r>
              <a:rPr lang="ar-SA" sz="1900" b="1" dirty="0">
                <a:solidFill>
                  <a:schemeClr val="tx2"/>
                </a:solidFill>
                <a:latin typeface="Calibri" pitchFamily="34" charset="0"/>
              </a:rPr>
              <a:t>القاعدة السادسة: تعزيز السلوك المهني والقيم الأخلاقية</a:t>
            </a:r>
            <a:br>
              <a:rPr lang="ar-SA" sz="1900" b="1" dirty="0">
                <a:solidFill>
                  <a:schemeClr val="tx2"/>
                </a:solidFill>
                <a:latin typeface="Calibri" pitchFamily="34" charset="0"/>
              </a:rPr>
            </a:br>
            <a:r>
              <a:rPr lang="en-US" sz="1900" b="1" dirty="0">
                <a:solidFill>
                  <a:schemeClr val="tx2"/>
                </a:solidFill>
                <a:latin typeface="Calibri" pitchFamily="34" charset="0"/>
              </a:rPr>
              <a:t>Promote Code of Conduct and Ethical Standards</a:t>
            </a:r>
            <a:r>
              <a:rPr lang="en-US" sz="1400" dirty="0" smtClean="0"/>
              <a:t/>
            </a:r>
            <a:br>
              <a:rPr lang="en-US" sz="1400" dirty="0" smtClean="0"/>
            </a:br>
            <a:endParaRPr lang="ar-SA" sz="1400" b="1" dirty="0">
              <a:solidFill>
                <a:schemeClr val="tx2"/>
              </a:solidFill>
              <a:latin typeface="Calibri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Autofit/>
          </a:bodyPr>
          <a:lstStyle/>
          <a:p>
            <a:pPr marL="0" indent="0" algn="just" rtl="1" fontAlgn="base">
              <a:spcAft>
                <a:spcPct val="0"/>
              </a:spcAft>
              <a:buNone/>
            </a:pPr>
            <a:r>
              <a:rPr lang="ar-KW" sz="2400" b="1" dirty="0">
                <a:solidFill>
                  <a:schemeClr val="tx2"/>
                </a:solidFill>
                <a:latin typeface="Calibri" pitchFamily="34" charset="0"/>
              </a:rPr>
              <a:t>المبدأ (6.1) يتعين على الشركة وضع ميثاق عمل يشتمل على معايير ومحددات السلوك المهني والقيم </a:t>
            </a:r>
            <a:r>
              <a:rPr lang="ar-KW" sz="2400" b="1" dirty="0" smtClean="0">
                <a:solidFill>
                  <a:schemeClr val="tx2"/>
                </a:solidFill>
                <a:latin typeface="Calibri" pitchFamily="34" charset="0"/>
              </a:rPr>
              <a:t>الأخلاقية</a:t>
            </a:r>
          </a:p>
          <a:p>
            <a:pPr marL="0" indent="0" algn="just" rtl="1" fontAlgn="base">
              <a:spcAft>
                <a:spcPct val="0"/>
              </a:spcAft>
              <a:buNone/>
            </a:pPr>
            <a:endParaRPr lang="ar-KW" sz="800" b="1" u="sng" dirty="0" smtClean="0">
              <a:solidFill>
                <a:schemeClr val="tx2"/>
              </a:solidFill>
              <a:latin typeface="Calibri" pitchFamily="34" charset="0"/>
            </a:endParaRPr>
          </a:p>
          <a:p>
            <a:pPr algn="just" rtl="1" fontAlgn="base">
              <a:spcAft>
                <a:spcPct val="0"/>
              </a:spcAft>
            </a:pPr>
            <a:r>
              <a:rPr lang="ar-KW" sz="2400" b="1" dirty="0">
                <a:latin typeface="Calibri" pitchFamily="34" charset="0"/>
              </a:rPr>
              <a:t>ترسيخ المفاهيم والقيم </a:t>
            </a:r>
            <a:r>
              <a:rPr lang="ar-KW" sz="2400" b="1" dirty="0" smtClean="0">
                <a:latin typeface="Calibri" pitchFamily="34" charset="0"/>
              </a:rPr>
              <a:t>الأخلاقية للشركة</a:t>
            </a:r>
          </a:p>
          <a:p>
            <a:pPr marL="0" indent="0" algn="just" rtl="1" fontAlgn="base">
              <a:spcAft>
                <a:spcPct val="0"/>
              </a:spcAft>
              <a:buNone/>
            </a:pPr>
            <a:endParaRPr lang="ar-KW" sz="800" b="1" dirty="0">
              <a:latin typeface="Calibri" pitchFamily="34" charset="0"/>
            </a:endParaRPr>
          </a:p>
          <a:p>
            <a:pPr marL="0" indent="0" algn="just" rtl="1" fontAlgn="base">
              <a:spcAft>
                <a:spcPct val="0"/>
              </a:spcAft>
              <a:buNone/>
            </a:pPr>
            <a:r>
              <a:rPr lang="ar-KW" sz="2400" b="1" dirty="0">
                <a:solidFill>
                  <a:schemeClr val="tx2"/>
                </a:solidFill>
                <a:latin typeface="Calibri" pitchFamily="34" charset="0"/>
              </a:rPr>
              <a:t>المبدأ (6.2) : يتعين على مجلس الإدارة وضع سياسات وآليات بشأن الحد من حالات تعارض المصالح وأساليب معالجتها والتعامل </a:t>
            </a:r>
            <a:r>
              <a:rPr lang="ar-KW" sz="2400" b="1" dirty="0" smtClean="0">
                <a:solidFill>
                  <a:schemeClr val="tx2"/>
                </a:solidFill>
                <a:latin typeface="Calibri" pitchFamily="34" charset="0"/>
              </a:rPr>
              <a:t>معها</a:t>
            </a:r>
          </a:p>
          <a:p>
            <a:pPr marL="0" indent="0" algn="just" rtl="1" fontAlgn="base">
              <a:spcAft>
                <a:spcPct val="0"/>
              </a:spcAft>
              <a:buNone/>
            </a:pPr>
            <a:endParaRPr lang="ar-KW" sz="800" b="1" u="sng" dirty="0">
              <a:solidFill>
                <a:schemeClr val="tx2"/>
              </a:solidFill>
              <a:latin typeface="Calibri" pitchFamily="34" charset="0"/>
            </a:endParaRPr>
          </a:p>
          <a:p>
            <a:pPr algn="just" rtl="1" fontAlgn="base">
              <a:spcAft>
                <a:spcPct val="0"/>
              </a:spcAft>
            </a:pPr>
            <a:r>
              <a:rPr lang="ar-KW" sz="2400" b="1" dirty="0">
                <a:latin typeface="Calibri" pitchFamily="34" charset="0"/>
              </a:rPr>
              <a:t>الحد قدر الإمكان من حالات تعارض المصالح </a:t>
            </a:r>
          </a:p>
          <a:p>
            <a:pPr algn="just" rtl="1" fontAlgn="base">
              <a:spcAft>
                <a:spcPct val="0"/>
              </a:spcAft>
            </a:pPr>
            <a:r>
              <a:rPr lang="ar-KW" sz="2400" b="1" dirty="0">
                <a:latin typeface="Calibri" pitchFamily="34" charset="0"/>
              </a:rPr>
              <a:t>الإفصاح عن حالات تعارض المصالح</a:t>
            </a:r>
          </a:p>
          <a:p>
            <a:pPr marL="0" indent="0" algn="just" rtl="1" fontAlgn="base">
              <a:spcAft>
                <a:spcPct val="0"/>
              </a:spcAft>
              <a:buNone/>
            </a:pPr>
            <a:endParaRPr lang="ar-KW" sz="1600" b="1" dirty="0" smtClean="0">
              <a:latin typeface="Calibri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1A151-84BD-4E71-B744-C440629F458B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1563" y="381001"/>
            <a:ext cx="3170956" cy="914400"/>
          </a:xfrm>
          <a:prstGeom prst="rect">
            <a:avLst/>
          </a:prstGeom>
        </p:spPr>
      </p:pic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6154162"/>
            <a:ext cx="8001000" cy="684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0" name="Straight Connector 9"/>
          <p:cNvCxnSpPr/>
          <p:nvPr/>
        </p:nvCxnSpPr>
        <p:spPr>
          <a:xfrm>
            <a:off x="3563888" y="1268760"/>
            <a:ext cx="4970512" cy="0"/>
          </a:xfrm>
          <a:prstGeom prst="line">
            <a:avLst/>
          </a:prstGeom>
          <a:ln w="381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3608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91880" y="188640"/>
            <a:ext cx="5194919" cy="1228998"/>
          </a:xfrm>
        </p:spPr>
        <p:txBody>
          <a:bodyPr>
            <a:normAutofit/>
          </a:bodyPr>
          <a:lstStyle/>
          <a:p>
            <a:pPr algn="r" rtl="1" fontAlgn="base">
              <a:spcAft>
                <a:spcPct val="0"/>
              </a:spcAft>
            </a:pPr>
            <a:r>
              <a:rPr lang="ar-SA" sz="1900" b="1" dirty="0">
                <a:solidFill>
                  <a:schemeClr val="tx2"/>
                </a:solidFill>
                <a:latin typeface="Calibri" pitchFamily="34" charset="0"/>
              </a:rPr>
              <a:t>القاعدة السابعة : الإفصاح والشفافية بشكل دقيق وفي الوقت </a:t>
            </a:r>
            <a:r>
              <a:rPr lang="ar-SA" sz="1900" b="1" dirty="0" smtClean="0">
                <a:solidFill>
                  <a:schemeClr val="tx2"/>
                </a:solidFill>
                <a:latin typeface="Calibri" pitchFamily="34" charset="0"/>
              </a:rPr>
              <a:t>المناسب</a:t>
            </a:r>
            <a:r>
              <a:rPr lang="ar-SA" sz="1900" b="1" dirty="0">
                <a:solidFill>
                  <a:schemeClr val="tx2"/>
                </a:solidFill>
                <a:latin typeface="Calibri" pitchFamily="34" charset="0"/>
              </a:rPr>
              <a:t/>
            </a:r>
            <a:br>
              <a:rPr lang="ar-SA" sz="1900" b="1" dirty="0">
                <a:solidFill>
                  <a:schemeClr val="tx2"/>
                </a:solidFill>
                <a:latin typeface="Calibri" pitchFamily="34" charset="0"/>
              </a:rPr>
            </a:br>
            <a:r>
              <a:rPr lang="en-US" sz="1900" b="1" dirty="0">
                <a:solidFill>
                  <a:schemeClr val="tx2"/>
                </a:solidFill>
                <a:latin typeface="Calibri" pitchFamily="34" charset="0"/>
              </a:rPr>
              <a:t>Ensure Timely and High Quality Disclosure</a:t>
            </a:r>
            <a:r>
              <a:rPr lang="en-US" sz="1400" dirty="0" smtClean="0"/>
              <a:t/>
            </a:r>
            <a:br>
              <a:rPr lang="en-US" sz="1400" dirty="0" smtClean="0"/>
            </a:br>
            <a:endParaRPr lang="ar-SA" sz="1400" b="1" dirty="0">
              <a:solidFill>
                <a:schemeClr val="tx2"/>
              </a:solidFill>
              <a:latin typeface="Calibri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63272" cy="4525963"/>
          </a:xfrm>
        </p:spPr>
        <p:txBody>
          <a:bodyPr>
            <a:noAutofit/>
          </a:bodyPr>
          <a:lstStyle/>
          <a:p>
            <a:pPr marL="0" indent="0" algn="just" rtl="1" fontAlgn="base">
              <a:spcAft>
                <a:spcPct val="0"/>
              </a:spcAft>
              <a:buNone/>
            </a:pPr>
            <a:r>
              <a:rPr lang="ar-KW" sz="2000" b="1" dirty="0">
                <a:solidFill>
                  <a:schemeClr val="tx2"/>
                </a:solidFill>
                <a:latin typeface="Calibri" pitchFamily="34" charset="0"/>
              </a:rPr>
              <a:t>المبدأ (7.1) : يتعين على مجلس الإدارة وضع آليات العرض والافصاح الدقيق </a:t>
            </a:r>
            <a:r>
              <a:rPr lang="ar-KW" sz="2000" b="1" dirty="0" smtClean="0">
                <a:solidFill>
                  <a:schemeClr val="tx2"/>
                </a:solidFill>
                <a:latin typeface="Calibri" pitchFamily="34" charset="0"/>
              </a:rPr>
              <a:t>والشفاف</a:t>
            </a:r>
          </a:p>
          <a:p>
            <a:pPr marL="0" indent="0" algn="just" rtl="1" fontAlgn="base">
              <a:spcAft>
                <a:spcPct val="0"/>
              </a:spcAft>
              <a:buNone/>
            </a:pPr>
            <a:endParaRPr lang="ar-KW" sz="2000" b="1" u="sng" dirty="0" smtClean="0">
              <a:solidFill>
                <a:schemeClr val="tx2"/>
              </a:solidFill>
              <a:latin typeface="Calibri" pitchFamily="34" charset="0"/>
            </a:endParaRPr>
          </a:p>
          <a:p>
            <a:pPr algn="just" rtl="1" fontAlgn="base">
              <a:spcAft>
                <a:spcPct val="0"/>
              </a:spcAft>
            </a:pPr>
            <a:r>
              <a:rPr lang="ar-KW" sz="2000" b="1" dirty="0" smtClean="0">
                <a:latin typeface="Calibri" pitchFamily="34" charset="0"/>
              </a:rPr>
              <a:t>محددات وضوابط الإفصاح يجب ان تتسق مع الاحكام الواردة في القانون ولائحته التنفيذية</a:t>
            </a:r>
            <a:endParaRPr lang="ar-KW" sz="2000" b="1" dirty="0">
              <a:latin typeface="Calibri" pitchFamily="34" charset="0"/>
            </a:endParaRPr>
          </a:p>
          <a:p>
            <a:pPr marL="0" indent="0" algn="just" rtl="1" fontAlgn="base">
              <a:spcAft>
                <a:spcPct val="0"/>
              </a:spcAft>
              <a:buNone/>
            </a:pPr>
            <a:r>
              <a:rPr lang="ar-KW" sz="2000" b="1" dirty="0">
                <a:solidFill>
                  <a:schemeClr val="tx2"/>
                </a:solidFill>
                <a:latin typeface="Calibri" pitchFamily="34" charset="0"/>
              </a:rPr>
              <a:t>المبدأ (7.2) : يتعين على مجلس الإدارة أن ينظم عمليات الإفصاح الخاصة بكل من أعضاء مجلس الإدارة والإدارة التنفيذية ، والمستثمرين </a:t>
            </a:r>
            <a:r>
              <a:rPr lang="ar-KW" sz="2000" b="1" dirty="0" smtClean="0">
                <a:solidFill>
                  <a:schemeClr val="tx2"/>
                </a:solidFill>
                <a:latin typeface="Calibri" pitchFamily="34" charset="0"/>
              </a:rPr>
              <a:t>المحتملين</a:t>
            </a:r>
          </a:p>
          <a:p>
            <a:pPr algn="just" rtl="1" fontAlgn="base">
              <a:spcAft>
                <a:spcPct val="0"/>
              </a:spcAft>
            </a:pPr>
            <a:r>
              <a:rPr lang="ar-KW" sz="2000" b="1" dirty="0">
                <a:latin typeface="Calibri" pitchFamily="34" charset="0"/>
              </a:rPr>
              <a:t>على الشركة أن تضع سجلاً خاصاً </a:t>
            </a:r>
            <a:r>
              <a:rPr lang="ar-KW" sz="2000" b="1" dirty="0" err="1">
                <a:latin typeface="Calibri" pitchFamily="34" charset="0"/>
              </a:rPr>
              <a:t>بإفصاحات</a:t>
            </a:r>
            <a:r>
              <a:rPr lang="ar-KW" sz="2000" b="1" dirty="0">
                <a:latin typeface="Calibri" pitchFamily="34" charset="0"/>
              </a:rPr>
              <a:t> أعضاء مجلس الإدارة والإدارة التنفيذية ، على أن يكون السجل متاحاً للاطلاع عليه من قبل كافة مساهمي </a:t>
            </a:r>
            <a:r>
              <a:rPr lang="ar-KW" sz="2000" b="1" dirty="0" smtClean="0">
                <a:latin typeface="Calibri" pitchFamily="34" charset="0"/>
              </a:rPr>
              <a:t>الشركة .</a:t>
            </a:r>
          </a:p>
          <a:p>
            <a:pPr algn="just" rtl="1" fontAlgn="base">
              <a:spcAft>
                <a:spcPct val="0"/>
              </a:spcAft>
            </a:pPr>
            <a:r>
              <a:rPr lang="ar-KW" sz="2000" b="1" dirty="0">
                <a:latin typeface="Calibri" pitchFamily="34" charset="0"/>
              </a:rPr>
              <a:t>يجب أن تنشئ الشركة وحدة تنظم شئون </a:t>
            </a:r>
            <a:r>
              <a:rPr lang="ar-KW" sz="2000" b="1" dirty="0" smtClean="0">
                <a:latin typeface="Calibri" pitchFamily="34" charset="0"/>
              </a:rPr>
              <a:t>المستثمرين.</a:t>
            </a:r>
            <a:endParaRPr lang="ar-KW" sz="2000" b="1" dirty="0">
              <a:latin typeface="Calibri" pitchFamily="34" charset="0"/>
            </a:endParaRPr>
          </a:p>
          <a:p>
            <a:pPr marL="0" indent="0" algn="just" rtl="1" fontAlgn="base">
              <a:spcAft>
                <a:spcPct val="0"/>
              </a:spcAft>
              <a:buNone/>
            </a:pPr>
            <a:endParaRPr lang="ar-KW" sz="2000" b="1" u="sng" dirty="0">
              <a:solidFill>
                <a:schemeClr val="tx2"/>
              </a:solidFill>
              <a:latin typeface="Calibri" pitchFamily="34" charset="0"/>
            </a:endParaRPr>
          </a:p>
          <a:p>
            <a:pPr marL="0" indent="0" algn="just" rtl="1" fontAlgn="base">
              <a:spcAft>
                <a:spcPct val="0"/>
              </a:spcAft>
              <a:buNone/>
            </a:pPr>
            <a:r>
              <a:rPr lang="ar-KW" sz="2000" b="1" dirty="0">
                <a:solidFill>
                  <a:schemeClr val="tx2"/>
                </a:solidFill>
                <a:latin typeface="Calibri" pitchFamily="34" charset="0"/>
              </a:rPr>
              <a:t>المبدأ (7.3) : يتعين على الشركة تطوير البنية الأساسية لتكنولوجيا المعلومات ، </a:t>
            </a:r>
            <a:r>
              <a:rPr lang="ar-KW" sz="2000" b="1" dirty="0" err="1">
                <a:solidFill>
                  <a:schemeClr val="tx2"/>
                </a:solidFill>
                <a:latin typeface="Calibri" pitchFamily="34" charset="0"/>
              </a:rPr>
              <a:t>والإعتماد</a:t>
            </a:r>
            <a:r>
              <a:rPr lang="ar-KW" sz="2000" b="1" dirty="0">
                <a:solidFill>
                  <a:schemeClr val="tx2"/>
                </a:solidFill>
                <a:latin typeface="Calibri" pitchFamily="34" charset="0"/>
              </a:rPr>
              <a:t> عليها بشكل كبير في عمليات </a:t>
            </a:r>
            <a:r>
              <a:rPr lang="ar-KW" sz="2000" b="1" dirty="0" smtClean="0">
                <a:solidFill>
                  <a:schemeClr val="tx2"/>
                </a:solidFill>
                <a:latin typeface="Calibri" pitchFamily="34" charset="0"/>
              </a:rPr>
              <a:t>الإفصاح</a:t>
            </a:r>
          </a:p>
          <a:p>
            <a:pPr algn="just" rtl="1" fontAlgn="base">
              <a:spcAft>
                <a:spcPct val="0"/>
              </a:spcAft>
            </a:pPr>
            <a:r>
              <a:rPr lang="ar-KW" sz="2000" b="1" dirty="0">
                <a:latin typeface="Calibri" pitchFamily="34" charset="0"/>
              </a:rPr>
              <a:t>إنشاء قسم مخصص على الموقع الالكتروني للشركة </a:t>
            </a:r>
            <a:r>
              <a:rPr lang="ar-KW" sz="2000" b="1" dirty="0" err="1">
                <a:latin typeface="Calibri" pitchFamily="34" charset="0"/>
              </a:rPr>
              <a:t>لحوكمة</a:t>
            </a:r>
            <a:r>
              <a:rPr lang="ar-KW" sz="2000" b="1" dirty="0">
                <a:latin typeface="Calibri" pitchFamily="34" charset="0"/>
              </a:rPr>
              <a:t> الشركات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1A151-84BD-4E71-B744-C440629F458B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16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1563" y="381001"/>
            <a:ext cx="3170956" cy="914400"/>
          </a:xfrm>
          <a:prstGeom prst="rect">
            <a:avLst/>
          </a:prstGeom>
        </p:spPr>
      </p:pic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6154162"/>
            <a:ext cx="8001000" cy="684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0" name="Straight Connector 9"/>
          <p:cNvCxnSpPr/>
          <p:nvPr/>
        </p:nvCxnSpPr>
        <p:spPr>
          <a:xfrm>
            <a:off x="3563888" y="1268760"/>
            <a:ext cx="4970512" cy="0"/>
          </a:xfrm>
          <a:prstGeom prst="line">
            <a:avLst/>
          </a:prstGeom>
          <a:ln w="381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00416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91880" y="188640"/>
            <a:ext cx="5194919" cy="1228998"/>
          </a:xfrm>
        </p:spPr>
        <p:txBody>
          <a:bodyPr>
            <a:normAutofit/>
          </a:bodyPr>
          <a:lstStyle/>
          <a:p>
            <a:pPr algn="r" rtl="1" fontAlgn="base">
              <a:spcAft>
                <a:spcPct val="0"/>
              </a:spcAft>
            </a:pPr>
            <a:r>
              <a:rPr lang="ar-SA" sz="1900" b="1" dirty="0">
                <a:solidFill>
                  <a:schemeClr val="tx2"/>
                </a:solidFill>
                <a:latin typeface="Calibri" pitchFamily="34" charset="0"/>
              </a:rPr>
              <a:t>القاعدة </a:t>
            </a:r>
            <a:r>
              <a:rPr lang="ar-SA" sz="1900" b="1" dirty="0" smtClean="0">
                <a:solidFill>
                  <a:schemeClr val="tx2"/>
                </a:solidFill>
                <a:latin typeface="Calibri" pitchFamily="34" charset="0"/>
              </a:rPr>
              <a:t>الثامنة </a:t>
            </a:r>
            <a:r>
              <a:rPr lang="ar-SA" sz="1900" b="1" dirty="0">
                <a:solidFill>
                  <a:schemeClr val="tx2"/>
                </a:solidFill>
                <a:latin typeface="Calibri" pitchFamily="34" charset="0"/>
              </a:rPr>
              <a:t>: احترام حقوق </a:t>
            </a:r>
            <a:r>
              <a:rPr lang="ar-SA" sz="1900" b="1" dirty="0" smtClean="0">
                <a:solidFill>
                  <a:schemeClr val="tx2"/>
                </a:solidFill>
                <a:latin typeface="Calibri" pitchFamily="34" charset="0"/>
              </a:rPr>
              <a:t>المساهمين</a:t>
            </a:r>
            <a:r>
              <a:rPr lang="ar-SA" sz="1900" b="1" dirty="0">
                <a:solidFill>
                  <a:schemeClr val="tx2"/>
                </a:solidFill>
                <a:latin typeface="Calibri" pitchFamily="34" charset="0"/>
              </a:rPr>
              <a:t/>
            </a:r>
            <a:br>
              <a:rPr lang="ar-SA" sz="1900" b="1" dirty="0">
                <a:solidFill>
                  <a:schemeClr val="tx2"/>
                </a:solidFill>
                <a:latin typeface="Calibri" pitchFamily="34" charset="0"/>
              </a:rPr>
            </a:br>
            <a:r>
              <a:rPr lang="en-US" sz="1900" b="1" dirty="0">
                <a:solidFill>
                  <a:schemeClr val="tx2"/>
                </a:solidFill>
                <a:latin typeface="Calibri" pitchFamily="34" charset="0"/>
              </a:rPr>
              <a:t>Respect the Rights of Shareholders</a:t>
            </a:r>
            <a:r>
              <a:rPr lang="en-US" sz="1400" dirty="0" smtClean="0"/>
              <a:t/>
            </a:r>
            <a:br>
              <a:rPr lang="en-US" sz="1400" dirty="0" smtClean="0"/>
            </a:br>
            <a:endParaRPr lang="ar-SA" sz="1400" b="1" dirty="0">
              <a:solidFill>
                <a:schemeClr val="tx2"/>
              </a:solidFill>
              <a:latin typeface="Calibri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016" y="1402493"/>
            <a:ext cx="8229600" cy="4525963"/>
          </a:xfrm>
        </p:spPr>
        <p:txBody>
          <a:bodyPr>
            <a:noAutofit/>
          </a:bodyPr>
          <a:lstStyle/>
          <a:p>
            <a:pPr marL="0" indent="0" algn="just" rtl="1" fontAlgn="base">
              <a:spcAft>
                <a:spcPct val="0"/>
              </a:spcAft>
              <a:buNone/>
            </a:pPr>
            <a:r>
              <a:rPr lang="ar-KW" sz="2000" b="1" dirty="0">
                <a:solidFill>
                  <a:schemeClr val="tx2"/>
                </a:solidFill>
                <a:latin typeface="Calibri" pitchFamily="34" charset="0"/>
              </a:rPr>
              <a:t>المبدأ (8.1) : يتعين أن تقوم الشركة بتحديد وحماية الحقوق العامة للمساهمين ، وذلك لضمان العدالة والمساواة بين كافة المساهمين بغض النظر عن </a:t>
            </a:r>
            <a:r>
              <a:rPr lang="ar-KW" sz="2000" b="1" dirty="0" smtClean="0">
                <a:solidFill>
                  <a:schemeClr val="tx2"/>
                </a:solidFill>
                <a:latin typeface="Calibri" pitchFamily="34" charset="0"/>
              </a:rPr>
              <a:t>مستوياتهم</a:t>
            </a:r>
          </a:p>
          <a:p>
            <a:pPr algn="just" rtl="1" fontAlgn="base">
              <a:spcAft>
                <a:spcPct val="0"/>
              </a:spcAft>
            </a:pPr>
            <a:r>
              <a:rPr lang="ar-KW" sz="2000" b="1" dirty="0">
                <a:latin typeface="Calibri" pitchFamily="34" charset="0"/>
              </a:rPr>
              <a:t>النظام الأساسي يجب أن يتضمن الضوابط اللازمة لضمان ممارسة جميع المساهمين </a:t>
            </a:r>
            <a:r>
              <a:rPr lang="ar-KW" sz="2000" b="1" dirty="0" smtClean="0">
                <a:latin typeface="Calibri" pitchFamily="34" charset="0"/>
              </a:rPr>
              <a:t>لحقوقهم</a:t>
            </a:r>
          </a:p>
          <a:p>
            <a:pPr algn="just" rtl="1" fontAlgn="base">
              <a:spcAft>
                <a:spcPct val="0"/>
              </a:spcAft>
            </a:pPr>
            <a:r>
              <a:rPr lang="ar-KW" sz="2000" b="1" dirty="0" smtClean="0">
                <a:latin typeface="Calibri" pitchFamily="34" charset="0"/>
              </a:rPr>
              <a:t>معاملة جميع المساهمين بالتساوي ودون تمييز</a:t>
            </a:r>
            <a:endParaRPr lang="ar-KW" sz="2000" b="1" dirty="0">
              <a:latin typeface="Calibri" pitchFamily="34" charset="0"/>
            </a:endParaRPr>
          </a:p>
          <a:p>
            <a:pPr marL="0" indent="0" algn="just" rtl="1" fontAlgn="base">
              <a:spcAft>
                <a:spcPct val="0"/>
              </a:spcAft>
              <a:buNone/>
            </a:pPr>
            <a:endParaRPr lang="ar-KW" sz="800" b="1" u="sng" dirty="0" smtClean="0">
              <a:solidFill>
                <a:schemeClr val="tx2"/>
              </a:solidFill>
              <a:latin typeface="Calibri" pitchFamily="34" charset="0"/>
            </a:endParaRPr>
          </a:p>
          <a:p>
            <a:pPr marL="0" indent="0" algn="just" rtl="1" fontAlgn="base">
              <a:spcAft>
                <a:spcPct val="0"/>
              </a:spcAft>
              <a:buNone/>
            </a:pPr>
            <a:r>
              <a:rPr lang="ar-KW" sz="2000" b="1" dirty="0">
                <a:solidFill>
                  <a:schemeClr val="tx2"/>
                </a:solidFill>
                <a:latin typeface="Calibri" pitchFamily="34" charset="0"/>
              </a:rPr>
              <a:t>المبدأ (8.2) : يتعين على الشركة مراعاة الدقة والمتابعة المستمرة للبيانات الخاصة </a:t>
            </a:r>
            <a:r>
              <a:rPr lang="ar-KW" sz="2000" b="1" dirty="0" smtClean="0">
                <a:solidFill>
                  <a:schemeClr val="tx2"/>
                </a:solidFill>
                <a:latin typeface="Calibri" pitchFamily="34" charset="0"/>
              </a:rPr>
              <a:t>بالمساهمين</a:t>
            </a:r>
            <a:endParaRPr lang="ar-KW" sz="2000" b="1" dirty="0">
              <a:latin typeface="Calibri" pitchFamily="34" charset="0"/>
            </a:endParaRPr>
          </a:p>
          <a:p>
            <a:pPr algn="just" rtl="1" fontAlgn="base">
              <a:spcAft>
                <a:spcPct val="0"/>
              </a:spcAft>
            </a:pPr>
            <a:r>
              <a:rPr lang="ar-KW" sz="2000" b="1" dirty="0">
                <a:latin typeface="Calibri" pitchFamily="34" charset="0"/>
              </a:rPr>
              <a:t>إمساك سجل </a:t>
            </a:r>
            <a:r>
              <a:rPr lang="ar-KW" sz="2000" b="1" dirty="0" smtClean="0">
                <a:latin typeface="Calibri" pitchFamily="34" charset="0"/>
              </a:rPr>
              <a:t>للمساهمين</a:t>
            </a:r>
            <a:endParaRPr lang="ar-KW" sz="2000" b="1" dirty="0">
              <a:latin typeface="Calibri" pitchFamily="34" charset="0"/>
            </a:endParaRPr>
          </a:p>
          <a:p>
            <a:pPr algn="just" rtl="1" fontAlgn="base">
              <a:spcAft>
                <a:spcPct val="0"/>
              </a:spcAft>
            </a:pPr>
            <a:r>
              <a:rPr lang="ar-KW" sz="2000" b="1" dirty="0">
                <a:latin typeface="Calibri" pitchFamily="34" charset="0"/>
              </a:rPr>
              <a:t>إمساك سجل لحملة السندات </a:t>
            </a:r>
            <a:r>
              <a:rPr lang="ar-KW" sz="2000" b="1" dirty="0" smtClean="0">
                <a:latin typeface="Calibri" pitchFamily="34" charset="0"/>
              </a:rPr>
              <a:t>والصكوك</a:t>
            </a:r>
            <a:endParaRPr lang="en-US" sz="2000" b="1" dirty="0" smtClean="0">
              <a:latin typeface="Calibri" pitchFamily="34" charset="0"/>
            </a:endParaRPr>
          </a:p>
          <a:p>
            <a:pPr marL="0" indent="0" algn="just" rtl="1" fontAlgn="base">
              <a:spcAft>
                <a:spcPct val="0"/>
              </a:spcAft>
              <a:buNone/>
            </a:pPr>
            <a:endParaRPr lang="ar-KW" sz="800" b="1" dirty="0">
              <a:latin typeface="Calibri" pitchFamily="34" charset="0"/>
            </a:endParaRPr>
          </a:p>
          <a:p>
            <a:pPr marL="0" indent="0" algn="just" rtl="1" fontAlgn="base">
              <a:spcAft>
                <a:spcPct val="0"/>
              </a:spcAft>
              <a:buNone/>
            </a:pPr>
            <a:r>
              <a:rPr lang="ar-KW" sz="2000" b="1" dirty="0">
                <a:solidFill>
                  <a:schemeClr val="tx2"/>
                </a:solidFill>
                <a:latin typeface="Calibri" pitchFamily="34" charset="0"/>
              </a:rPr>
              <a:t>المبدأ (8.3) : يتعين على الشركة أن تقوم بتشجيع المساهمين على المشاركة والتصويت في الاجتماعات الخاصة بجمعيات </a:t>
            </a:r>
            <a:r>
              <a:rPr lang="ar-KW" sz="2000" b="1" dirty="0" smtClean="0">
                <a:solidFill>
                  <a:schemeClr val="tx2"/>
                </a:solidFill>
                <a:latin typeface="Calibri" pitchFamily="34" charset="0"/>
              </a:rPr>
              <a:t>الشركة</a:t>
            </a:r>
          </a:p>
          <a:p>
            <a:pPr marL="0" indent="0" algn="just" rtl="1" fontAlgn="base">
              <a:spcAft>
                <a:spcPct val="0"/>
              </a:spcAft>
              <a:buNone/>
            </a:pPr>
            <a:endParaRPr lang="ar-KW" sz="800" b="1" u="sng" dirty="0">
              <a:solidFill>
                <a:schemeClr val="tx2"/>
              </a:solidFill>
              <a:latin typeface="Calibri" pitchFamily="34" charset="0"/>
            </a:endParaRPr>
          </a:p>
          <a:p>
            <a:pPr algn="just" rtl="1" fontAlgn="base">
              <a:spcAft>
                <a:spcPct val="0"/>
              </a:spcAft>
            </a:pPr>
            <a:r>
              <a:rPr lang="ar-SA" sz="2000" b="1" dirty="0">
                <a:latin typeface="Calibri" pitchFamily="34" charset="0"/>
              </a:rPr>
              <a:t>آلية المشاركة في الاجتماعات العامة </a:t>
            </a:r>
            <a:r>
              <a:rPr lang="ar-SA" sz="2000" b="1" dirty="0" smtClean="0">
                <a:latin typeface="Calibri" pitchFamily="34" charset="0"/>
              </a:rPr>
              <a:t>للمساهمين</a:t>
            </a:r>
            <a:endParaRPr lang="ar-KW" sz="2000" b="1" dirty="0">
              <a:latin typeface="Calibri" pitchFamily="34" charset="0"/>
            </a:endParaRPr>
          </a:p>
          <a:p>
            <a:pPr algn="just" rtl="1" fontAlgn="base">
              <a:spcAft>
                <a:spcPct val="0"/>
              </a:spcAft>
            </a:pPr>
            <a:r>
              <a:rPr lang="ar-SA" sz="2000" b="1" dirty="0">
                <a:latin typeface="Calibri" pitchFamily="34" charset="0"/>
              </a:rPr>
              <a:t>آلية التصويت في الاجتماعات العامة للمساهمين </a:t>
            </a:r>
            <a:endParaRPr lang="ar-KW" sz="2000" b="1" dirty="0">
              <a:latin typeface="Calibri" pitchFamily="34" charset="0"/>
            </a:endParaRPr>
          </a:p>
          <a:p>
            <a:pPr marL="0" indent="0" algn="just" rtl="1" fontAlgn="base">
              <a:spcAft>
                <a:spcPct val="0"/>
              </a:spcAft>
              <a:buNone/>
            </a:pPr>
            <a:endParaRPr lang="ar-KW" sz="1600" u="sng" dirty="0">
              <a:solidFill>
                <a:schemeClr val="tx2"/>
              </a:solidFill>
              <a:latin typeface="Calibri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1A151-84BD-4E71-B744-C440629F458B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1563" y="381001"/>
            <a:ext cx="3170956" cy="914400"/>
          </a:xfrm>
          <a:prstGeom prst="rect">
            <a:avLst/>
          </a:prstGeom>
        </p:spPr>
      </p:pic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6154162"/>
            <a:ext cx="8001000" cy="684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0" name="Straight Connector 9"/>
          <p:cNvCxnSpPr/>
          <p:nvPr/>
        </p:nvCxnSpPr>
        <p:spPr>
          <a:xfrm>
            <a:off x="3563888" y="1268760"/>
            <a:ext cx="4970512" cy="0"/>
          </a:xfrm>
          <a:prstGeom prst="line">
            <a:avLst/>
          </a:prstGeom>
          <a:ln w="381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10523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91880" y="188640"/>
            <a:ext cx="5194919" cy="1228998"/>
          </a:xfrm>
        </p:spPr>
        <p:txBody>
          <a:bodyPr>
            <a:normAutofit/>
          </a:bodyPr>
          <a:lstStyle/>
          <a:p>
            <a:pPr algn="r" rtl="1" fontAlgn="base">
              <a:spcAft>
                <a:spcPct val="0"/>
              </a:spcAft>
            </a:pPr>
            <a:r>
              <a:rPr lang="ar-SA" sz="1900" b="1" dirty="0">
                <a:solidFill>
                  <a:schemeClr val="tx2"/>
                </a:solidFill>
                <a:latin typeface="Calibri" pitchFamily="34" charset="0"/>
              </a:rPr>
              <a:t>القاعدة التاسعة : إدراك دور أصحاب </a:t>
            </a:r>
            <a:r>
              <a:rPr lang="ar-SA" sz="1900" b="1" dirty="0" smtClean="0">
                <a:solidFill>
                  <a:schemeClr val="tx2"/>
                </a:solidFill>
                <a:latin typeface="Calibri" pitchFamily="34" charset="0"/>
              </a:rPr>
              <a:t>المصالح</a:t>
            </a:r>
            <a:r>
              <a:rPr lang="ar-SA" sz="1900" b="1" dirty="0">
                <a:solidFill>
                  <a:schemeClr val="tx2"/>
                </a:solidFill>
                <a:latin typeface="Calibri" pitchFamily="34" charset="0"/>
              </a:rPr>
              <a:t/>
            </a:r>
            <a:br>
              <a:rPr lang="ar-SA" sz="1900" b="1" dirty="0">
                <a:solidFill>
                  <a:schemeClr val="tx2"/>
                </a:solidFill>
                <a:latin typeface="Calibri" pitchFamily="34" charset="0"/>
              </a:rPr>
            </a:br>
            <a:r>
              <a:rPr lang="en-US" sz="1900" b="1" dirty="0" err="1">
                <a:solidFill>
                  <a:schemeClr val="tx2"/>
                </a:solidFill>
                <a:latin typeface="Calibri" pitchFamily="34" charset="0"/>
              </a:rPr>
              <a:t>Recognise</a:t>
            </a:r>
            <a:r>
              <a:rPr lang="en-US" sz="1900" b="1" dirty="0">
                <a:solidFill>
                  <a:schemeClr val="tx2"/>
                </a:solidFill>
                <a:latin typeface="Calibri" pitchFamily="34" charset="0"/>
              </a:rPr>
              <a:t> the Roles of Stakeholders</a:t>
            </a:r>
            <a:r>
              <a:rPr lang="en-US" sz="1400" dirty="0" smtClean="0"/>
              <a:t/>
            </a:r>
            <a:br>
              <a:rPr lang="en-US" sz="1400" dirty="0" smtClean="0"/>
            </a:br>
            <a:endParaRPr lang="ar-SA" sz="1400" b="1" dirty="0">
              <a:solidFill>
                <a:schemeClr val="tx2"/>
              </a:solidFill>
              <a:latin typeface="Calibri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706" y="1400365"/>
            <a:ext cx="8229600" cy="4525963"/>
          </a:xfrm>
        </p:spPr>
        <p:txBody>
          <a:bodyPr>
            <a:noAutofit/>
          </a:bodyPr>
          <a:lstStyle/>
          <a:p>
            <a:pPr marL="0" indent="0" algn="just" rtl="1" fontAlgn="base">
              <a:spcAft>
                <a:spcPct val="0"/>
              </a:spcAft>
              <a:buNone/>
            </a:pPr>
            <a:r>
              <a:rPr lang="ar-KW" sz="2400" b="1" dirty="0">
                <a:solidFill>
                  <a:schemeClr val="tx2"/>
                </a:solidFill>
                <a:latin typeface="Calibri" pitchFamily="34" charset="0"/>
              </a:rPr>
              <a:t>المبدأ (9.1) : يتعين على الشركة أن تضع النظم والسياسات التي تكفل حماية حقوق أصحاب </a:t>
            </a:r>
            <a:r>
              <a:rPr lang="ar-KW" sz="2400" b="1" dirty="0" smtClean="0">
                <a:solidFill>
                  <a:schemeClr val="tx2"/>
                </a:solidFill>
                <a:latin typeface="Calibri" pitchFamily="34" charset="0"/>
              </a:rPr>
              <a:t>المصالح</a:t>
            </a:r>
          </a:p>
          <a:p>
            <a:pPr marL="0" indent="0" algn="just" rtl="1" fontAlgn="base">
              <a:spcAft>
                <a:spcPct val="0"/>
              </a:spcAft>
              <a:buNone/>
            </a:pPr>
            <a:endParaRPr lang="ar-KW" sz="2400" b="1" dirty="0" smtClean="0">
              <a:latin typeface="Calibri" pitchFamily="34" charset="0"/>
            </a:endParaRPr>
          </a:p>
          <a:p>
            <a:pPr algn="just" rtl="1" fontAlgn="base">
              <a:spcAft>
                <a:spcPct val="0"/>
              </a:spcAft>
            </a:pPr>
            <a:r>
              <a:rPr lang="ar-KW" sz="2400" b="1" dirty="0" smtClean="0">
                <a:latin typeface="Calibri" pitchFamily="34" charset="0"/>
              </a:rPr>
              <a:t>الحماية </a:t>
            </a:r>
            <a:r>
              <a:rPr lang="ar-KW" sz="2400" b="1" dirty="0">
                <a:latin typeface="Calibri" pitchFamily="34" charset="0"/>
              </a:rPr>
              <a:t>والاعتراف بحقوق أصحاب </a:t>
            </a:r>
            <a:r>
              <a:rPr lang="ar-KW" sz="2400" b="1" dirty="0" smtClean="0">
                <a:latin typeface="Calibri" pitchFamily="34" charset="0"/>
              </a:rPr>
              <a:t>المصالح</a:t>
            </a:r>
            <a:r>
              <a:rPr lang="en-US" sz="2400" b="1" dirty="0">
                <a:latin typeface="Calibri" pitchFamily="34" charset="0"/>
              </a:rPr>
              <a:t> </a:t>
            </a:r>
            <a:r>
              <a:rPr lang="en-US" sz="2400" b="1" dirty="0" smtClean="0">
                <a:latin typeface="Calibri" pitchFamily="34" charset="0"/>
              </a:rPr>
              <a:t>.</a:t>
            </a:r>
            <a:endParaRPr lang="ar-KW" sz="2400" b="1" dirty="0">
              <a:latin typeface="Calibri" pitchFamily="34" charset="0"/>
            </a:endParaRPr>
          </a:p>
          <a:p>
            <a:pPr marL="0" indent="0" algn="just" rtl="1" fontAlgn="base">
              <a:spcAft>
                <a:spcPct val="0"/>
              </a:spcAft>
              <a:buNone/>
            </a:pPr>
            <a:endParaRPr lang="ar-KW" sz="2400" b="1" u="sng" dirty="0">
              <a:solidFill>
                <a:schemeClr val="tx2"/>
              </a:solidFill>
              <a:latin typeface="Calibri" pitchFamily="34" charset="0"/>
            </a:endParaRPr>
          </a:p>
          <a:p>
            <a:pPr marL="0" indent="0" algn="just" rtl="1" fontAlgn="base">
              <a:spcAft>
                <a:spcPct val="0"/>
              </a:spcAft>
              <a:buNone/>
            </a:pPr>
            <a:r>
              <a:rPr lang="ar-KW" sz="2400" b="1" dirty="0" smtClean="0">
                <a:solidFill>
                  <a:schemeClr val="tx2"/>
                </a:solidFill>
                <a:latin typeface="Calibri" pitchFamily="34" charset="0"/>
              </a:rPr>
              <a:t>المبدأ </a:t>
            </a:r>
            <a:r>
              <a:rPr lang="ar-KW" sz="2400" b="1" dirty="0">
                <a:solidFill>
                  <a:schemeClr val="tx2"/>
                </a:solidFill>
                <a:latin typeface="Calibri" pitchFamily="34" charset="0"/>
              </a:rPr>
              <a:t>(9.2) : يتعين على الشركة أن تقوم بالعمل على تشجيع أصحاب المصالح على المشاركة في متابعة أنشطة الشركة </a:t>
            </a:r>
            <a:r>
              <a:rPr lang="ar-KW" sz="2400" b="1" dirty="0" smtClean="0">
                <a:solidFill>
                  <a:schemeClr val="tx2"/>
                </a:solidFill>
                <a:latin typeface="Calibri" pitchFamily="34" charset="0"/>
              </a:rPr>
              <a:t>المختلفة</a:t>
            </a:r>
          </a:p>
          <a:p>
            <a:pPr marL="0" indent="0" algn="just" rtl="1" fontAlgn="base">
              <a:spcAft>
                <a:spcPct val="0"/>
              </a:spcAft>
              <a:buNone/>
            </a:pPr>
            <a:endParaRPr lang="ar-KW" sz="2400" b="1" dirty="0" smtClean="0">
              <a:latin typeface="Calibri" pitchFamily="34" charset="0"/>
            </a:endParaRPr>
          </a:p>
          <a:p>
            <a:pPr algn="just" rtl="1" fontAlgn="base">
              <a:spcAft>
                <a:spcPct val="0"/>
              </a:spcAft>
            </a:pPr>
            <a:r>
              <a:rPr lang="ar-KW" sz="2400" b="1" dirty="0" smtClean="0">
                <a:latin typeface="Calibri" pitchFamily="34" charset="0"/>
              </a:rPr>
              <a:t>آليات </a:t>
            </a:r>
            <a:r>
              <a:rPr lang="ar-KW" sz="2400" b="1" dirty="0">
                <a:latin typeface="Calibri" pitchFamily="34" charset="0"/>
              </a:rPr>
              <a:t>وأطر تكفل الاستفادة من إسهامات أصحاب المصالح وحثهم على </a:t>
            </a:r>
            <a:r>
              <a:rPr lang="ar-KW" sz="2400" b="1" dirty="0" smtClean="0">
                <a:latin typeface="Calibri" pitchFamily="34" charset="0"/>
              </a:rPr>
              <a:t>المشاركة</a:t>
            </a:r>
            <a:r>
              <a:rPr lang="en-US" sz="2400" b="1" dirty="0" smtClean="0">
                <a:latin typeface="Calibri" pitchFamily="34" charset="0"/>
              </a:rPr>
              <a:t>.</a:t>
            </a:r>
            <a:endParaRPr lang="ar-KW" sz="2400" b="1" dirty="0">
              <a:latin typeface="Calibri" pitchFamily="34" charset="0"/>
            </a:endParaRPr>
          </a:p>
          <a:p>
            <a:pPr marL="0" indent="0" algn="just" rtl="1" fontAlgn="base">
              <a:spcAft>
                <a:spcPct val="0"/>
              </a:spcAft>
              <a:buNone/>
            </a:pPr>
            <a:endParaRPr lang="ar-KW" sz="1600" u="sng" dirty="0">
              <a:solidFill>
                <a:schemeClr val="tx2"/>
              </a:solidFill>
              <a:latin typeface="Calibri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1A151-84BD-4E71-B744-C440629F458B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18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1563" y="381001"/>
            <a:ext cx="3170956" cy="914400"/>
          </a:xfrm>
          <a:prstGeom prst="rect">
            <a:avLst/>
          </a:prstGeom>
        </p:spPr>
      </p:pic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6154162"/>
            <a:ext cx="8001000" cy="684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0" name="Straight Connector 9"/>
          <p:cNvCxnSpPr/>
          <p:nvPr/>
        </p:nvCxnSpPr>
        <p:spPr>
          <a:xfrm>
            <a:off x="3563888" y="1268760"/>
            <a:ext cx="4970512" cy="0"/>
          </a:xfrm>
          <a:prstGeom prst="line">
            <a:avLst/>
          </a:prstGeom>
          <a:ln w="381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63049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91880" y="188640"/>
            <a:ext cx="5194919" cy="1228998"/>
          </a:xfrm>
        </p:spPr>
        <p:txBody>
          <a:bodyPr>
            <a:normAutofit/>
          </a:bodyPr>
          <a:lstStyle/>
          <a:p>
            <a:pPr algn="r" rtl="1" fontAlgn="base">
              <a:spcAft>
                <a:spcPct val="0"/>
              </a:spcAft>
            </a:pPr>
            <a:r>
              <a:rPr lang="ar-SA" sz="1900" b="1" dirty="0">
                <a:solidFill>
                  <a:schemeClr val="tx2"/>
                </a:solidFill>
                <a:latin typeface="Calibri" pitchFamily="34" charset="0"/>
              </a:rPr>
              <a:t>القاعدة العاشرة : تعزيز وتحسين </a:t>
            </a:r>
            <a:r>
              <a:rPr lang="ar-SA" sz="1900" b="1" dirty="0" smtClean="0">
                <a:solidFill>
                  <a:schemeClr val="tx2"/>
                </a:solidFill>
                <a:latin typeface="Calibri" pitchFamily="34" charset="0"/>
              </a:rPr>
              <a:t>الأداء</a:t>
            </a:r>
            <a:r>
              <a:rPr lang="ar-SA" sz="1900" b="1" dirty="0">
                <a:solidFill>
                  <a:schemeClr val="tx2"/>
                </a:solidFill>
                <a:latin typeface="Calibri" pitchFamily="34" charset="0"/>
              </a:rPr>
              <a:t/>
            </a:r>
            <a:br>
              <a:rPr lang="ar-SA" sz="1900" b="1" dirty="0">
                <a:solidFill>
                  <a:schemeClr val="tx2"/>
                </a:solidFill>
                <a:latin typeface="Calibri" pitchFamily="34" charset="0"/>
              </a:rPr>
            </a:br>
            <a:r>
              <a:rPr lang="en-US" sz="1900" b="1" dirty="0">
                <a:solidFill>
                  <a:schemeClr val="tx2"/>
                </a:solidFill>
                <a:latin typeface="Calibri" pitchFamily="34" charset="0"/>
              </a:rPr>
              <a:t>Encourage and Enhance </a:t>
            </a:r>
            <a:r>
              <a:rPr lang="en-US" sz="1900" b="1" dirty="0" smtClean="0">
                <a:solidFill>
                  <a:schemeClr val="tx2"/>
                </a:solidFill>
                <a:latin typeface="Calibri" pitchFamily="34" charset="0"/>
              </a:rPr>
              <a:t>Performance</a:t>
            </a:r>
            <a:r>
              <a:rPr lang="en-US" sz="1400" dirty="0" smtClean="0"/>
              <a:t/>
            </a:r>
            <a:br>
              <a:rPr lang="en-US" sz="1400" dirty="0" smtClean="0"/>
            </a:br>
            <a:endParaRPr lang="ar-SA" sz="1400" b="1" dirty="0">
              <a:solidFill>
                <a:schemeClr val="tx2"/>
              </a:solidFill>
              <a:latin typeface="Calibri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9100" y="1415854"/>
            <a:ext cx="8617396" cy="4525963"/>
          </a:xfrm>
        </p:spPr>
        <p:txBody>
          <a:bodyPr>
            <a:noAutofit/>
          </a:bodyPr>
          <a:lstStyle/>
          <a:p>
            <a:pPr marL="0" indent="0" algn="just" rtl="1" fontAlgn="base">
              <a:spcAft>
                <a:spcPct val="0"/>
              </a:spcAft>
              <a:buNone/>
            </a:pPr>
            <a:r>
              <a:rPr lang="ar-KW" sz="1800" b="1" dirty="0">
                <a:solidFill>
                  <a:schemeClr val="tx2"/>
                </a:solidFill>
                <a:latin typeface="Calibri" pitchFamily="34" charset="0"/>
              </a:rPr>
              <a:t>المبدأ (10.1) : يتعين أن تقوم الشركة بوضع الآليات التي تتيح حصول كل من أعضاء مجلس الإدارة والإدارة التنفيذية على برامج ودورات تدريبية بشكل </a:t>
            </a:r>
            <a:r>
              <a:rPr lang="ar-KW" sz="1800" b="1" dirty="0" smtClean="0">
                <a:solidFill>
                  <a:schemeClr val="tx2"/>
                </a:solidFill>
                <a:latin typeface="Calibri" pitchFamily="34" charset="0"/>
              </a:rPr>
              <a:t>مستمر</a:t>
            </a:r>
          </a:p>
          <a:p>
            <a:pPr algn="just" rtl="1" fontAlgn="base">
              <a:spcAft>
                <a:spcPct val="0"/>
              </a:spcAft>
            </a:pPr>
            <a:r>
              <a:rPr lang="ar-KW" sz="1800" b="1" dirty="0" smtClean="0">
                <a:latin typeface="Calibri" pitchFamily="34" charset="0"/>
              </a:rPr>
              <a:t>برامج تعريفية</a:t>
            </a:r>
          </a:p>
          <a:p>
            <a:pPr algn="just" rtl="1" fontAlgn="base">
              <a:spcAft>
                <a:spcPct val="0"/>
              </a:spcAft>
            </a:pPr>
            <a:r>
              <a:rPr lang="ar-KW" sz="1800" b="1" dirty="0">
                <a:latin typeface="Calibri" pitchFamily="34" charset="0"/>
              </a:rPr>
              <a:t>برامج تدريبية </a:t>
            </a:r>
          </a:p>
          <a:p>
            <a:pPr marL="0" indent="0" algn="just" rtl="1" fontAlgn="base">
              <a:spcAft>
                <a:spcPct val="0"/>
              </a:spcAft>
              <a:buNone/>
            </a:pPr>
            <a:endParaRPr lang="ar-KW" sz="800" b="1" u="sng" dirty="0" smtClean="0">
              <a:solidFill>
                <a:schemeClr val="tx2"/>
              </a:solidFill>
              <a:latin typeface="Calibri" pitchFamily="34" charset="0"/>
            </a:endParaRPr>
          </a:p>
          <a:p>
            <a:pPr marL="0" indent="0" algn="just" rtl="1" fontAlgn="base">
              <a:spcAft>
                <a:spcPct val="0"/>
              </a:spcAft>
              <a:buNone/>
            </a:pPr>
            <a:r>
              <a:rPr lang="ar-KW" sz="1800" b="1" dirty="0" smtClean="0">
                <a:solidFill>
                  <a:schemeClr val="tx2"/>
                </a:solidFill>
                <a:latin typeface="Calibri" pitchFamily="34" charset="0"/>
              </a:rPr>
              <a:t>المبدأ </a:t>
            </a:r>
            <a:r>
              <a:rPr lang="ar-KW" sz="1800" b="1" dirty="0">
                <a:solidFill>
                  <a:schemeClr val="tx2"/>
                </a:solidFill>
                <a:latin typeface="Calibri" pitchFamily="34" charset="0"/>
              </a:rPr>
              <a:t>(10.2) : يتعين أن تقوم الشركة بوضع نظم وآليات لتقييم أداء مجلس الإدارة ككل ، وأداء كل عضو من أعضاء مجلس الإدارة والإدارة التنفيذية</a:t>
            </a:r>
            <a:endParaRPr lang="ar-KW" sz="1800" b="1" dirty="0" smtClean="0">
              <a:solidFill>
                <a:schemeClr val="tx2"/>
              </a:solidFill>
              <a:latin typeface="Calibri" pitchFamily="34" charset="0"/>
            </a:endParaRPr>
          </a:p>
          <a:p>
            <a:pPr algn="just" rtl="1" fontAlgn="base">
              <a:spcAft>
                <a:spcPct val="0"/>
              </a:spcAft>
            </a:pPr>
            <a:r>
              <a:rPr lang="ar-KW" sz="1800" b="1" dirty="0">
                <a:latin typeface="Calibri" pitchFamily="34" charset="0"/>
              </a:rPr>
              <a:t>مؤشرات أداء موضوعية (</a:t>
            </a:r>
            <a:r>
              <a:rPr lang="en-US" sz="1800" b="1" dirty="0">
                <a:latin typeface="Calibri" pitchFamily="34" charset="0"/>
              </a:rPr>
              <a:t>KPIs</a:t>
            </a:r>
            <a:r>
              <a:rPr lang="ar-KW" sz="1800" b="1" dirty="0">
                <a:latin typeface="Calibri" pitchFamily="34" charset="0"/>
              </a:rPr>
              <a:t>)</a:t>
            </a:r>
          </a:p>
          <a:p>
            <a:pPr algn="just" rtl="1" fontAlgn="base">
              <a:spcAft>
                <a:spcPct val="0"/>
              </a:spcAft>
            </a:pPr>
            <a:r>
              <a:rPr lang="ar-KW" sz="1800" b="1" dirty="0">
                <a:latin typeface="Calibri" pitchFamily="34" charset="0"/>
              </a:rPr>
              <a:t>مؤشرات نوعية وكمية</a:t>
            </a:r>
          </a:p>
          <a:p>
            <a:pPr marL="0" indent="0" algn="just" rtl="1" fontAlgn="base">
              <a:spcAft>
                <a:spcPct val="0"/>
              </a:spcAft>
              <a:buNone/>
            </a:pPr>
            <a:endParaRPr lang="ar-KW" sz="800" b="1" dirty="0" smtClean="0">
              <a:solidFill>
                <a:schemeClr val="tx2"/>
              </a:solidFill>
              <a:latin typeface="Calibri" pitchFamily="34" charset="0"/>
            </a:endParaRPr>
          </a:p>
          <a:p>
            <a:pPr marL="0" indent="0" algn="just" rtl="1" fontAlgn="base">
              <a:spcAft>
                <a:spcPct val="0"/>
              </a:spcAft>
              <a:buNone/>
            </a:pPr>
            <a:r>
              <a:rPr lang="ar-KW" sz="1800" b="1" dirty="0" smtClean="0">
                <a:solidFill>
                  <a:schemeClr val="tx2"/>
                </a:solidFill>
                <a:latin typeface="Calibri" pitchFamily="34" charset="0"/>
              </a:rPr>
              <a:t>المبدأ </a:t>
            </a:r>
            <a:r>
              <a:rPr lang="ar-KW" sz="1800" b="1" dirty="0">
                <a:solidFill>
                  <a:schemeClr val="tx2"/>
                </a:solidFill>
                <a:latin typeface="Calibri" pitchFamily="34" charset="0"/>
              </a:rPr>
              <a:t>(10.3) : يتعين علـــى مجلـــس الإدارة التأكيد بشكـــل مستمر علـــى أهمية خلـــــق القيم </a:t>
            </a:r>
            <a:r>
              <a:rPr lang="ar-KW" sz="1800" b="1" dirty="0" smtClean="0">
                <a:solidFill>
                  <a:schemeClr val="tx2"/>
                </a:solidFill>
                <a:latin typeface="Calibri" pitchFamily="34" charset="0"/>
              </a:rPr>
              <a:t>المؤسسية لدى </a:t>
            </a:r>
            <a:r>
              <a:rPr lang="ar-KW" sz="1800" b="1" dirty="0">
                <a:solidFill>
                  <a:schemeClr val="tx2"/>
                </a:solidFill>
                <a:latin typeface="Calibri" pitchFamily="34" charset="0"/>
              </a:rPr>
              <a:t>العاملين في الشركة ، وذلك من خلال العمل الدائم على تحقيق الأهداف الاستراتيجية للشركة ، وتحسين معدلات الأداء ، والالتزام بالقوانين والتعليمات وخاصة قواعد الحوكمة</a:t>
            </a:r>
            <a:endParaRPr lang="ar-KW" sz="1800" b="1" dirty="0" smtClean="0">
              <a:solidFill>
                <a:schemeClr val="tx2"/>
              </a:solidFill>
              <a:latin typeface="Calibri" pitchFamily="34" charset="0"/>
            </a:endParaRPr>
          </a:p>
          <a:p>
            <a:pPr algn="just" rtl="1" fontAlgn="base">
              <a:spcAft>
                <a:spcPct val="0"/>
              </a:spcAft>
            </a:pPr>
            <a:r>
              <a:rPr lang="ar-KW" sz="1800" b="1" dirty="0">
                <a:latin typeface="Calibri" pitchFamily="34" charset="0"/>
              </a:rPr>
              <a:t>قيم العمل على المدى القصير والمتوسط والطويل</a:t>
            </a:r>
          </a:p>
          <a:p>
            <a:pPr algn="just" rtl="1" fontAlgn="base">
              <a:spcAft>
                <a:spcPct val="0"/>
              </a:spcAft>
            </a:pPr>
            <a:r>
              <a:rPr lang="ar-KW" sz="1800" b="1" dirty="0">
                <a:latin typeface="Calibri" pitchFamily="34" charset="0"/>
              </a:rPr>
              <a:t>نظم تقارير متكاملة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1A151-84BD-4E71-B744-C440629F458B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19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1563" y="381001"/>
            <a:ext cx="3170956" cy="914400"/>
          </a:xfrm>
          <a:prstGeom prst="rect">
            <a:avLst/>
          </a:prstGeom>
        </p:spPr>
      </p:pic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6154162"/>
            <a:ext cx="8001000" cy="684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0" name="Straight Connector 9"/>
          <p:cNvCxnSpPr/>
          <p:nvPr/>
        </p:nvCxnSpPr>
        <p:spPr>
          <a:xfrm>
            <a:off x="3563888" y="1268760"/>
            <a:ext cx="4970512" cy="0"/>
          </a:xfrm>
          <a:prstGeom prst="line">
            <a:avLst/>
          </a:prstGeom>
          <a:ln w="381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28376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09874" y="274638"/>
            <a:ext cx="5876925" cy="1143000"/>
          </a:xfrm>
        </p:spPr>
        <p:txBody>
          <a:bodyPr>
            <a:normAutofit/>
          </a:bodyPr>
          <a:lstStyle/>
          <a:p>
            <a:pPr algn="r" rtl="1"/>
            <a:r>
              <a:rPr lang="ar-KW" sz="2800" b="1" dirty="0" smtClean="0">
                <a:solidFill>
                  <a:schemeClr val="tx2"/>
                </a:solidFill>
              </a:rPr>
              <a:t>المتغيرات العالمية وبروز مفهوم الحوكمة</a:t>
            </a:r>
            <a:endParaRPr lang="en-US" sz="4000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80788"/>
            <a:ext cx="8229600" cy="4745375"/>
          </a:xfrm>
        </p:spPr>
        <p:txBody>
          <a:bodyPr>
            <a:normAutofit/>
          </a:bodyPr>
          <a:lstStyle/>
          <a:p>
            <a:pPr marL="0" indent="0" algn="just" rtl="1">
              <a:buNone/>
            </a:pPr>
            <a:endParaRPr lang="ar-KW" sz="1100" dirty="0" smtClean="0"/>
          </a:p>
          <a:p>
            <a:pPr marL="0" indent="0" algn="just" rtl="1">
              <a:buNone/>
            </a:pPr>
            <a:r>
              <a:rPr lang="ar-KW" sz="2800" dirty="0" smtClean="0"/>
              <a:t>أدت الأزمة </a:t>
            </a:r>
            <a:r>
              <a:rPr lang="ar-SA" sz="2800" dirty="0"/>
              <a:t>المالية العالمية إلى اهتزاز الثقة في سلامة المراكز المالية </a:t>
            </a:r>
            <a:r>
              <a:rPr lang="ar-KW" sz="2800" dirty="0"/>
              <a:t>ل</a:t>
            </a:r>
            <a:r>
              <a:rPr lang="ar-SA" sz="2800" dirty="0" smtClean="0"/>
              <a:t>بعض </a:t>
            </a:r>
            <a:r>
              <a:rPr lang="ar-SA" sz="2800" dirty="0"/>
              <a:t>الكيانات الاقتصادية </a:t>
            </a:r>
            <a:r>
              <a:rPr lang="ar-SA" sz="2800" dirty="0" smtClean="0"/>
              <a:t>الكبيرة</a:t>
            </a:r>
            <a:r>
              <a:rPr lang="ar-KW" sz="2800" dirty="0" smtClean="0"/>
              <a:t> </a:t>
            </a:r>
            <a:r>
              <a:rPr lang="ar-SA" sz="2800" dirty="0" smtClean="0"/>
              <a:t>، </a:t>
            </a:r>
            <a:r>
              <a:rPr lang="ar-SA" sz="2800" dirty="0"/>
              <a:t>وبالتالي </a:t>
            </a:r>
            <a:r>
              <a:rPr lang="ar-SA" sz="2800" dirty="0" smtClean="0"/>
              <a:t>عدم </a:t>
            </a:r>
            <a:r>
              <a:rPr lang="ar-SA" sz="2800" dirty="0"/>
              <a:t>الثقة في القائمين على إدارتها ، </a:t>
            </a:r>
            <a:r>
              <a:rPr lang="ar-KW" sz="2800" dirty="0" smtClean="0"/>
              <a:t>وترتب على ذلك </a:t>
            </a:r>
            <a:r>
              <a:rPr lang="ar-SA" sz="2800" dirty="0" smtClean="0"/>
              <a:t>العديد </a:t>
            </a:r>
            <a:r>
              <a:rPr lang="ar-SA" sz="2800" dirty="0"/>
              <a:t>من التساؤلات حول الممارسات غير السليمة الخاصة بتلك الإدارات ، وذلك على مستوى الكثير من الشركات العالمية ، وقد بات مؤكداً </a:t>
            </a:r>
            <a:r>
              <a:rPr lang="ar-KW" sz="2800" dirty="0"/>
              <a:t>أنه لا يوجد أية من ال</a:t>
            </a:r>
            <a:r>
              <a:rPr lang="ar-SA" sz="2800" dirty="0"/>
              <a:t>شركات بمنأى عن تلك الممارسات </a:t>
            </a:r>
            <a:r>
              <a:rPr lang="ar-SA" sz="2800" dirty="0" smtClean="0"/>
              <a:t>وتداعياتها</a:t>
            </a:r>
            <a:r>
              <a:rPr lang="ar-KW" sz="2800" dirty="0" smtClean="0"/>
              <a:t> .</a:t>
            </a:r>
            <a:r>
              <a:rPr lang="ar-SA" sz="2800" dirty="0"/>
              <a:t> وكان من الطبيعي في ظل تلك الظروف الحرجة التي واجهت الكيانات </a:t>
            </a:r>
            <a:r>
              <a:rPr lang="ar-SA" sz="2800" dirty="0" smtClean="0"/>
              <a:t>الاقتصادية </a:t>
            </a:r>
            <a:r>
              <a:rPr lang="ar-SA" sz="2800" dirty="0"/>
              <a:t>العملاقة قبل الصغيرة ، أن يبرز مفهوم حوكمة الشركات إلى صدارة الاهتمامات وأضحى قضيةً </a:t>
            </a:r>
            <a:r>
              <a:rPr lang="ar-SA" sz="2800" dirty="0" smtClean="0"/>
              <a:t>رئيسةً</a:t>
            </a:r>
            <a:r>
              <a:rPr lang="ar-KW" sz="2800" dirty="0" smtClean="0"/>
              <a:t> .</a:t>
            </a:r>
            <a:endParaRPr lang="ar-KW" sz="2800" dirty="0">
              <a:solidFill>
                <a:schemeClr val="tx2"/>
              </a:solidFill>
              <a:latin typeface="Calibri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1A151-84BD-4E71-B744-C440629F458B}" type="slidenum">
              <a:rPr lang="en-US" smtClean="0"/>
              <a:pPr/>
              <a:t>2</a:t>
            </a:fld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332656"/>
            <a:ext cx="3170956" cy="914400"/>
          </a:xfrm>
          <a:prstGeom prst="rect">
            <a:avLst/>
          </a:prstGeom>
        </p:spPr>
      </p:pic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6154162"/>
            <a:ext cx="8001000" cy="684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2" name="Straight Connector 11"/>
          <p:cNvCxnSpPr/>
          <p:nvPr/>
        </p:nvCxnSpPr>
        <p:spPr>
          <a:xfrm>
            <a:off x="3705944" y="1268760"/>
            <a:ext cx="4970512" cy="0"/>
          </a:xfrm>
          <a:prstGeom prst="line">
            <a:avLst/>
          </a:prstGeom>
          <a:ln w="381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76413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47864" y="188640"/>
            <a:ext cx="5338935" cy="1228998"/>
          </a:xfrm>
        </p:spPr>
        <p:txBody>
          <a:bodyPr>
            <a:normAutofit/>
          </a:bodyPr>
          <a:lstStyle/>
          <a:p>
            <a:pPr algn="r" rtl="1" fontAlgn="base">
              <a:spcAft>
                <a:spcPct val="0"/>
              </a:spcAft>
            </a:pPr>
            <a:r>
              <a:rPr lang="ar-SA" sz="1600" b="1" dirty="0">
                <a:solidFill>
                  <a:schemeClr val="tx2"/>
                </a:solidFill>
                <a:latin typeface="Calibri" pitchFamily="34" charset="0"/>
              </a:rPr>
              <a:t>القاعدة الحادية عشر : التركيز على أهمية المسؤولية </a:t>
            </a:r>
            <a:r>
              <a:rPr lang="ar-SA" sz="1600" b="1" dirty="0" smtClean="0">
                <a:solidFill>
                  <a:schemeClr val="tx2"/>
                </a:solidFill>
                <a:latin typeface="Calibri" pitchFamily="34" charset="0"/>
              </a:rPr>
              <a:t>الاجتماعية</a:t>
            </a:r>
            <a:r>
              <a:rPr lang="ar-SA" sz="1600" b="1" dirty="0">
                <a:solidFill>
                  <a:schemeClr val="tx2"/>
                </a:solidFill>
                <a:latin typeface="Calibri" pitchFamily="34" charset="0"/>
              </a:rPr>
              <a:t/>
            </a:r>
            <a:br>
              <a:rPr lang="ar-SA" sz="1600" b="1" dirty="0">
                <a:solidFill>
                  <a:schemeClr val="tx2"/>
                </a:solidFill>
                <a:latin typeface="Calibri" pitchFamily="34" charset="0"/>
              </a:rPr>
            </a:br>
            <a:r>
              <a:rPr lang="en-US" sz="1600" b="1" dirty="0">
                <a:solidFill>
                  <a:schemeClr val="tx2"/>
                </a:solidFill>
                <a:latin typeface="Calibri" pitchFamily="34" charset="0"/>
              </a:rPr>
              <a:t>Focus on the Importance of Corporate Social Responsibility</a:t>
            </a:r>
            <a:r>
              <a:rPr lang="en-US" sz="1600" dirty="0" smtClean="0"/>
              <a:t/>
            </a:r>
            <a:br>
              <a:rPr lang="en-US" sz="1600" dirty="0" smtClean="0"/>
            </a:br>
            <a:endParaRPr lang="ar-SA" sz="1600" b="1" dirty="0">
              <a:solidFill>
                <a:schemeClr val="tx2"/>
              </a:solidFill>
              <a:latin typeface="Calibri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Autofit/>
          </a:bodyPr>
          <a:lstStyle/>
          <a:p>
            <a:pPr marL="0" indent="0" algn="just" rtl="1" fontAlgn="base">
              <a:spcAft>
                <a:spcPct val="0"/>
              </a:spcAft>
              <a:buNone/>
            </a:pPr>
            <a:r>
              <a:rPr lang="ar-KW" sz="2400" b="1" dirty="0">
                <a:solidFill>
                  <a:schemeClr val="tx2"/>
                </a:solidFill>
                <a:latin typeface="Calibri" pitchFamily="34" charset="0"/>
              </a:rPr>
              <a:t>المبدأ (11.1) : على الشركة أن تسعى لوضع سياسة تكفل تحقيق التوازن بين كل من أهداف الشركة وأهداف </a:t>
            </a:r>
            <a:r>
              <a:rPr lang="ar-KW" sz="2400" b="1" dirty="0" smtClean="0">
                <a:solidFill>
                  <a:schemeClr val="tx2"/>
                </a:solidFill>
                <a:latin typeface="Calibri" pitchFamily="34" charset="0"/>
              </a:rPr>
              <a:t>المجتمع</a:t>
            </a:r>
          </a:p>
          <a:p>
            <a:pPr algn="just" rtl="1" fontAlgn="base">
              <a:spcAft>
                <a:spcPct val="0"/>
              </a:spcAft>
            </a:pPr>
            <a:r>
              <a:rPr lang="ar-KW" sz="2400" b="1" dirty="0">
                <a:latin typeface="Calibri" pitchFamily="34" charset="0"/>
              </a:rPr>
              <a:t>تطوير الظروف المعيشية والاجتماعية والاقتصادية للمجتمع</a:t>
            </a:r>
          </a:p>
          <a:p>
            <a:pPr marL="0" indent="0" algn="just" rtl="1" fontAlgn="base">
              <a:spcAft>
                <a:spcPct val="0"/>
              </a:spcAft>
              <a:buNone/>
            </a:pPr>
            <a:endParaRPr lang="ar-KW" sz="2400" b="1" u="sng" dirty="0" smtClean="0">
              <a:solidFill>
                <a:schemeClr val="tx2"/>
              </a:solidFill>
              <a:latin typeface="Calibri" pitchFamily="34" charset="0"/>
            </a:endParaRPr>
          </a:p>
          <a:p>
            <a:pPr marL="0" indent="0" algn="just" rtl="1" fontAlgn="base">
              <a:spcAft>
                <a:spcPct val="0"/>
              </a:spcAft>
              <a:buNone/>
            </a:pPr>
            <a:r>
              <a:rPr lang="ar-KW" sz="2400" b="1" dirty="0">
                <a:solidFill>
                  <a:schemeClr val="tx2"/>
                </a:solidFill>
                <a:latin typeface="Calibri" pitchFamily="34" charset="0"/>
              </a:rPr>
              <a:t>المبدأ (11.2) : على الشركة أن تسعى لوضع البرامج والآليات التي تساعد على إبراز جهود الشركة المبذولة في مجال العمل الاجتماعي</a:t>
            </a:r>
          </a:p>
          <a:p>
            <a:pPr marL="0" indent="0" algn="just" rtl="1" fontAlgn="base">
              <a:spcAft>
                <a:spcPct val="0"/>
              </a:spcAft>
              <a:buNone/>
            </a:pPr>
            <a:endParaRPr lang="ar-KW" sz="2400" u="sng" dirty="0" smtClean="0">
              <a:solidFill>
                <a:schemeClr val="tx2"/>
              </a:solidFill>
              <a:latin typeface="Calibri" pitchFamily="34" charset="0"/>
            </a:endParaRPr>
          </a:p>
          <a:p>
            <a:pPr algn="just" rtl="1" fontAlgn="base">
              <a:spcAft>
                <a:spcPct val="0"/>
              </a:spcAft>
            </a:pPr>
            <a:r>
              <a:rPr lang="ar-KW" sz="2400" b="1" dirty="0">
                <a:latin typeface="Calibri" pitchFamily="34" charset="0"/>
              </a:rPr>
              <a:t>مؤشرات لربط أداء الشركة مع المسؤولية الاجتماعية</a:t>
            </a:r>
          </a:p>
          <a:p>
            <a:pPr algn="just" rtl="1" fontAlgn="base">
              <a:spcAft>
                <a:spcPct val="0"/>
              </a:spcAft>
            </a:pPr>
            <a:r>
              <a:rPr lang="ar-KW" sz="2400" b="1" dirty="0">
                <a:latin typeface="Calibri" pitchFamily="34" charset="0"/>
              </a:rPr>
              <a:t>برامج توعوية وتثقيفية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1A151-84BD-4E71-B744-C440629F458B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1563" y="381001"/>
            <a:ext cx="3170956" cy="914400"/>
          </a:xfrm>
          <a:prstGeom prst="rect">
            <a:avLst/>
          </a:prstGeom>
        </p:spPr>
      </p:pic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6154162"/>
            <a:ext cx="8001000" cy="684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0" name="Straight Connector 9"/>
          <p:cNvCxnSpPr/>
          <p:nvPr/>
        </p:nvCxnSpPr>
        <p:spPr>
          <a:xfrm>
            <a:off x="3563888" y="1268760"/>
            <a:ext cx="4970512" cy="0"/>
          </a:xfrm>
          <a:prstGeom prst="line">
            <a:avLst/>
          </a:prstGeom>
          <a:ln w="381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44429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47864" y="188640"/>
            <a:ext cx="5338935" cy="1228998"/>
          </a:xfrm>
        </p:spPr>
        <p:txBody>
          <a:bodyPr>
            <a:normAutofit/>
          </a:bodyPr>
          <a:lstStyle/>
          <a:p>
            <a:pPr algn="r" rtl="1" fontAlgn="base">
              <a:spcAft>
                <a:spcPct val="0"/>
              </a:spcAft>
            </a:pPr>
            <a:r>
              <a:rPr lang="ar-SA" sz="2800" b="1" dirty="0">
                <a:solidFill>
                  <a:schemeClr val="tx2"/>
                </a:solidFill>
                <a:latin typeface="Calibri" pitchFamily="34" charset="0"/>
              </a:rPr>
              <a:t>متطلبات رقابية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Autofit/>
          </a:bodyPr>
          <a:lstStyle/>
          <a:p>
            <a:pPr algn="just" rtl="1" fontAlgn="base">
              <a:spcAft>
                <a:spcPct val="0"/>
              </a:spcAft>
            </a:pPr>
            <a:r>
              <a:rPr lang="ar-KW" sz="2400" b="1" dirty="0" smtClean="0">
                <a:latin typeface="Calibri" pitchFamily="34" charset="0"/>
              </a:rPr>
              <a:t>يتعين </a:t>
            </a:r>
            <a:r>
              <a:rPr lang="ar-KW" sz="2400" b="1" dirty="0">
                <a:latin typeface="Calibri" pitchFamily="34" charset="0"/>
              </a:rPr>
              <a:t>أن يتم تزويد الهيئة – قطاع الاشراف : إدارة تنظيم </a:t>
            </a:r>
            <a:r>
              <a:rPr lang="ar-KW" sz="2400" b="1" dirty="0" err="1">
                <a:latin typeface="Calibri" pitchFamily="34" charset="0"/>
              </a:rPr>
              <a:t>وحوكمة</a:t>
            </a:r>
            <a:r>
              <a:rPr lang="ar-KW" sz="2400" b="1" dirty="0">
                <a:latin typeface="Calibri" pitchFamily="34" charset="0"/>
              </a:rPr>
              <a:t> الشركات - </a:t>
            </a:r>
            <a:r>
              <a:rPr lang="ar-KW" sz="2400" b="1" u="sng" dirty="0">
                <a:latin typeface="Calibri" pitchFamily="34" charset="0"/>
              </a:rPr>
              <a:t>بشكل سنوي</a:t>
            </a:r>
            <a:r>
              <a:rPr lang="ar-KW" sz="2400" b="1" dirty="0">
                <a:latin typeface="Calibri" pitchFamily="34" charset="0"/>
              </a:rPr>
              <a:t> بما يفيد تنفيذ المتطلبات الواردة في قواعد حوكمة الشركات الصادرة عن الهيئة على أن يقدم أول تقرير في مدة أقصاها </a:t>
            </a:r>
            <a:r>
              <a:rPr lang="ar-KW" sz="2400" b="1" u="sng" dirty="0">
                <a:latin typeface="Calibri" pitchFamily="34" charset="0"/>
              </a:rPr>
              <a:t>عشرة أيام عمل</a:t>
            </a:r>
            <a:r>
              <a:rPr lang="ar-KW" sz="2400" b="1" dirty="0">
                <a:latin typeface="Calibri" pitchFamily="34" charset="0"/>
              </a:rPr>
              <a:t> من تاريخ نفاذ هذه القواعد </a:t>
            </a:r>
            <a:r>
              <a:rPr lang="ar-KW" sz="2400" b="1" u="sng" dirty="0">
                <a:latin typeface="Calibri" pitchFamily="34" charset="0"/>
              </a:rPr>
              <a:t>في 30 </a:t>
            </a:r>
            <a:r>
              <a:rPr lang="ar-KW" sz="2400" b="1" u="sng" dirty="0" smtClean="0">
                <a:latin typeface="Calibri" pitchFamily="34" charset="0"/>
              </a:rPr>
              <a:t>/6/ 2016.</a:t>
            </a:r>
            <a:endParaRPr lang="ar-KW" sz="2400" b="1" u="sng" dirty="0">
              <a:latin typeface="Calibri" pitchFamily="34" charset="0"/>
            </a:endParaRPr>
          </a:p>
          <a:p>
            <a:pPr algn="just" rtl="1" fontAlgn="base">
              <a:spcAft>
                <a:spcPct val="0"/>
              </a:spcAft>
            </a:pPr>
            <a:endParaRPr lang="ar-KW" sz="2400" b="1" dirty="0">
              <a:latin typeface="Calibri" pitchFamily="34" charset="0"/>
            </a:endParaRPr>
          </a:p>
          <a:p>
            <a:pPr algn="just" rtl="1" fontAlgn="base">
              <a:spcAft>
                <a:spcPct val="0"/>
              </a:spcAft>
            </a:pPr>
            <a:r>
              <a:rPr lang="ar-KW" sz="2400" b="1" dirty="0" smtClean="0">
                <a:latin typeface="Calibri" pitchFamily="34" charset="0"/>
              </a:rPr>
              <a:t>يحق </a:t>
            </a:r>
            <a:r>
              <a:rPr lang="ar-KW" sz="2400" b="1" dirty="0">
                <a:latin typeface="Calibri" pitchFamily="34" charset="0"/>
              </a:rPr>
              <a:t>للهيئة أن تطلب تزويدها بأية معلومات أو بيانات إضافية تراها لازمة للتأكد من مدى الالتزام بكافة المتطلبات الواردة في هذه القواعد .</a:t>
            </a:r>
          </a:p>
          <a:p>
            <a:pPr algn="just" rtl="1" fontAlgn="base">
              <a:spcAft>
                <a:spcPct val="0"/>
              </a:spcAft>
            </a:pPr>
            <a:endParaRPr lang="ar-KW" sz="2400" b="1" dirty="0">
              <a:latin typeface="Calibri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1A151-84BD-4E71-B744-C440629F458B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1563" y="381001"/>
            <a:ext cx="3170956" cy="914400"/>
          </a:xfrm>
          <a:prstGeom prst="rect">
            <a:avLst/>
          </a:prstGeom>
        </p:spPr>
      </p:pic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6154162"/>
            <a:ext cx="8001000" cy="684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0" name="Straight Connector 9"/>
          <p:cNvCxnSpPr/>
          <p:nvPr/>
        </p:nvCxnSpPr>
        <p:spPr>
          <a:xfrm>
            <a:off x="3563888" y="1268760"/>
            <a:ext cx="4970512" cy="0"/>
          </a:xfrm>
          <a:prstGeom prst="line">
            <a:avLst/>
          </a:prstGeom>
          <a:ln w="381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49929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6064" y="2463031"/>
            <a:ext cx="7772400" cy="1470025"/>
          </a:xfrm>
        </p:spPr>
        <p:txBody>
          <a:bodyPr>
            <a:normAutofit/>
          </a:bodyPr>
          <a:lstStyle/>
          <a:p>
            <a:pPr rtl="1"/>
            <a:r>
              <a:rPr lang="ar-KW" sz="6600" b="1" dirty="0" smtClean="0">
                <a:solidFill>
                  <a:srgbClr val="8C8A26"/>
                </a:solidFill>
                <a:cs typeface="+mn-cs"/>
              </a:rPr>
              <a:t>شــكــراً</a:t>
            </a:r>
            <a:endParaRPr lang="en-GB" sz="6600" dirty="0"/>
          </a:p>
        </p:txBody>
      </p:sp>
      <p:pic>
        <p:nvPicPr>
          <p:cNvPr id="6" name="Picture 5" descr="Picture 3.png"/>
          <p:cNvPicPr>
            <a:picLocks noChangeAspect="1"/>
          </p:cNvPicPr>
          <p:nvPr/>
        </p:nvPicPr>
        <p:blipFill rotWithShape="1">
          <a:blip r:embed="rId2" cstate="print"/>
          <a:srcRect r="75690"/>
          <a:stretch/>
        </p:blipFill>
        <p:spPr>
          <a:xfrm>
            <a:off x="1" y="0"/>
            <a:ext cx="2222937" cy="6858000"/>
          </a:xfrm>
          <a:prstGeom prst="rect">
            <a:avLst/>
          </a:prstGeom>
          <a:ln w="28575">
            <a:noFill/>
          </a:ln>
        </p:spPr>
      </p:pic>
    </p:spTree>
    <p:extLst>
      <p:ext uri="{BB962C8B-B14F-4D97-AF65-F5344CB8AC3E}">
        <p14:creationId xmlns:p14="http://schemas.microsoft.com/office/powerpoint/2010/main" val="847386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09874" y="274638"/>
            <a:ext cx="5876925" cy="1143000"/>
          </a:xfrm>
        </p:spPr>
        <p:txBody>
          <a:bodyPr>
            <a:normAutofit/>
          </a:bodyPr>
          <a:lstStyle/>
          <a:p>
            <a:pPr algn="r" rtl="1"/>
            <a:r>
              <a:rPr lang="ar-KW" sz="3200" b="1" dirty="0" smtClean="0">
                <a:solidFill>
                  <a:schemeClr val="tx2"/>
                </a:solidFill>
              </a:rPr>
              <a:t>مفهوم الحوكمة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80788"/>
            <a:ext cx="8229600" cy="4352468"/>
          </a:xfrm>
        </p:spPr>
        <p:txBody>
          <a:bodyPr>
            <a:noAutofit/>
          </a:bodyPr>
          <a:lstStyle/>
          <a:p>
            <a:pPr marL="0" indent="0" algn="just" rtl="1">
              <a:buNone/>
            </a:pPr>
            <a:r>
              <a:rPr lang="ar-KW" sz="2600" dirty="0"/>
              <a:t>مفهوم </a:t>
            </a:r>
            <a:r>
              <a:rPr lang="ar-AE" sz="2600" dirty="0"/>
              <a:t>حوكمة الشركات</a:t>
            </a:r>
            <a:r>
              <a:rPr lang="ar-KW" sz="2600" dirty="0"/>
              <a:t> يتمثل في القواعد والنظم والإجراءات التي تحقق أفضل حماية وتوازن بين مصالح إدارة الشركات والمساهمين فيها وأصحاب المصالح ، حيث أن الحوكمة تحقق فصل السلطة بين الإدارة التنفيذية التي تقوم بالأعمال اليومية للشركة ومجلس الإدارة الذي يعد ويراجع الخطط والسياسات لهذه الشركة ، بما يضفي الطمأنينة ويعزز الشعور بالثقة في التعامل معه ، وعلى الجانب الأخر فإن الحوكمة تمكّن المساهمين وأصحاب المصالح من الرقابة الفعالة على إدارة الشركة .</a:t>
            </a:r>
          </a:p>
          <a:p>
            <a:pPr marL="0" indent="0" algn="just" rtl="1">
              <a:buNone/>
            </a:pPr>
            <a:endParaRPr lang="ar-KW" sz="2600" dirty="0"/>
          </a:p>
          <a:p>
            <a:pPr marL="0" indent="0" algn="just" rtl="1">
              <a:buNone/>
            </a:pPr>
            <a:r>
              <a:rPr lang="ar-KW" sz="2600" dirty="0"/>
              <a:t>إن </a:t>
            </a:r>
            <a:r>
              <a:rPr lang="ar-SA" sz="2600" dirty="0"/>
              <a:t>تطبيق مفهوم الحوكمة سيؤدي إ</a:t>
            </a:r>
            <a:r>
              <a:rPr lang="ar-KW" sz="2600" dirty="0"/>
              <a:t>لي الارتقاء بمستوى </a:t>
            </a:r>
            <a:r>
              <a:rPr lang="ar-SA" sz="2600" dirty="0"/>
              <a:t>إدارة الشركات ومن ثم أدائها وقدرتها على تجاوز الأزمات المالية </a:t>
            </a:r>
            <a:r>
              <a:rPr lang="ar-KW" sz="2600" dirty="0"/>
              <a:t>واستقرار القطاع المالي بشكل </a:t>
            </a:r>
            <a:r>
              <a:rPr lang="ar-KW" sz="2600" dirty="0" smtClean="0"/>
              <a:t>عام.</a:t>
            </a:r>
            <a:endParaRPr lang="ar-KW" sz="2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1A151-84BD-4E71-B744-C440629F458B}" type="slidenum">
              <a:rPr lang="en-US" smtClean="0"/>
              <a:pPr/>
              <a:t>3</a:t>
            </a:fld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332656"/>
            <a:ext cx="3170956" cy="914400"/>
          </a:xfrm>
          <a:prstGeom prst="rect">
            <a:avLst/>
          </a:prstGeom>
        </p:spPr>
      </p:pic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6154162"/>
            <a:ext cx="8001000" cy="684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2" name="Straight Connector 11"/>
          <p:cNvCxnSpPr/>
          <p:nvPr/>
        </p:nvCxnSpPr>
        <p:spPr>
          <a:xfrm>
            <a:off x="3777952" y="1268760"/>
            <a:ext cx="4970512" cy="0"/>
          </a:xfrm>
          <a:prstGeom prst="line">
            <a:avLst/>
          </a:prstGeom>
          <a:ln w="381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71747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75856" y="274638"/>
            <a:ext cx="5410943" cy="1143000"/>
          </a:xfrm>
        </p:spPr>
        <p:txBody>
          <a:bodyPr>
            <a:normAutofit/>
          </a:bodyPr>
          <a:lstStyle/>
          <a:p>
            <a:pPr lvl="0" algn="r" rtl="1" fontAlgn="base">
              <a:spcAft>
                <a:spcPct val="0"/>
              </a:spcAft>
            </a:pPr>
            <a:r>
              <a:rPr lang="ar-KW" sz="3000" b="1" dirty="0">
                <a:solidFill>
                  <a:schemeClr val="tx2"/>
                </a:solidFill>
                <a:latin typeface="Sakkal Majalla" pitchFamily="2" charset="-78"/>
                <a:cs typeface="Arial"/>
              </a:rPr>
              <a:t>دور حوكمة الشركات وأهميتها </a:t>
            </a:r>
            <a:r>
              <a:rPr lang="ar-KW" sz="3000" b="1" dirty="0" smtClean="0">
                <a:solidFill>
                  <a:schemeClr val="tx2"/>
                </a:solidFill>
                <a:latin typeface="Sakkal Majalla" pitchFamily="2" charset="-78"/>
                <a:cs typeface="Arial"/>
              </a:rPr>
              <a:t>وأهدافها</a:t>
            </a:r>
            <a:endParaRPr lang="ar-KW" sz="3000" b="1" dirty="0">
              <a:solidFill>
                <a:schemeClr val="tx2"/>
              </a:solidFill>
              <a:latin typeface="Sakkal Majalla" pitchFamily="2" charset="-78"/>
              <a:cs typeface="Arial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Autofit/>
          </a:bodyPr>
          <a:lstStyle/>
          <a:p>
            <a:pPr algn="just" rtl="1" fontAlgn="base">
              <a:spcAft>
                <a:spcPct val="0"/>
              </a:spcAft>
            </a:pPr>
            <a:r>
              <a:rPr lang="ar-SA" sz="2800" b="1" dirty="0" smtClean="0">
                <a:latin typeface="Calibri" pitchFamily="34" charset="0"/>
              </a:rPr>
              <a:t>تحق</a:t>
            </a:r>
            <a:r>
              <a:rPr lang="ar-KW" sz="2800" b="1" dirty="0" smtClean="0">
                <a:latin typeface="Calibri" pitchFamily="34" charset="0"/>
              </a:rPr>
              <a:t>ي</a:t>
            </a:r>
            <a:r>
              <a:rPr lang="ar-SA" sz="2800" b="1" dirty="0" smtClean="0">
                <a:latin typeface="Calibri" pitchFamily="34" charset="0"/>
              </a:rPr>
              <a:t>ق </a:t>
            </a:r>
            <a:r>
              <a:rPr lang="ar-SA" sz="2800" b="1" dirty="0">
                <a:latin typeface="Calibri" pitchFamily="34" charset="0"/>
              </a:rPr>
              <a:t>أفضل حماية وتوازن بين مصالح إدارة الشركات والمساهمين فيها وأصحاب المصالح</a:t>
            </a:r>
            <a:r>
              <a:rPr lang="ar-KW" sz="2800" b="1" dirty="0">
                <a:latin typeface="Calibri" pitchFamily="34" charset="0"/>
              </a:rPr>
              <a:t> .</a:t>
            </a:r>
          </a:p>
          <a:p>
            <a:pPr algn="just" rtl="1" fontAlgn="base">
              <a:spcAft>
                <a:spcPct val="0"/>
              </a:spcAft>
            </a:pPr>
            <a:r>
              <a:rPr lang="ar-KW" sz="2800" b="1" dirty="0">
                <a:latin typeface="Calibri" pitchFamily="34" charset="0"/>
              </a:rPr>
              <a:t>ضمان تماشي الشركة مع أهداف </a:t>
            </a:r>
            <a:r>
              <a:rPr lang="ar-KW" sz="2800" b="1" dirty="0" smtClean="0">
                <a:latin typeface="Calibri" pitchFamily="34" charset="0"/>
              </a:rPr>
              <a:t>المساهمين.</a:t>
            </a:r>
          </a:p>
          <a:p>
            <a:pPr algn="just" rtl="1" fontAlgn="base">
              <a:spcAft>
                <a:spcPct val="0"/>
              </a:spcAft>
            </a:pPr>
            <a:r>
              <a:rPr lang="ar-SA" sz="2800" b="1" dirty="0" err="1" smtClean="0">
                <a:latin typeface="Calibri" pitchFamily="34" charset="0"/>
              </a:rPr>
              <a:t>تنظ</a:t>
            </a:r>
            <a:r>
              <a:rPr lang="ar-KW" sz="2800" b="1" dirty="0" smtClean="0">
                <a:latin typeface="Calibri" pitchFamily="34" charset="0"/>
              </a:rPr>
              <a:t>ي</a:t>
            </a:r>
            <a:r>
              <a:rPr lang="ar-SA" sz="2800" b="1" dirty="0">
                <a:latin typeface="Calibri" pitchFamily="34" charset="0"/>
              </a:rPr>
              <a:t>م منهجية اتخاذ </a:t>
            </a:r>
            <a:r>
              <a:rPr lang="ar-SA" sz="2800" b="1" dirty="0" smtClean="0">
                <a:latin typeface="Calibri" pitchFamily="34" charset="0"/>
              </a:rPr>
              <a:t>القرارات </a:t>
            </a:r>
            <a:r>
              <a:rPr lang="ar-SA" sz="2800" b="1" dirty="0">
                <a:latin typeface="Calibri" pitchFamily="34" charset="0"/>
              </a:rPr>
              <a:t>داخل الشركة وتحف</a:t>
            </a:r>
            <a:r>
              <a:rPr lang="ar-KW" sz="2800" b="1" dirty="0">
                <a:latin typeface="Calibri" pitchFamily="34" charset="0"/>
              </a:rPr>
              <a:t>ي</a:t>
            </a:r>
            <a:r>
              <a:rPr lang="ar-SA" sz="2800" b="1" dirty="0">
                <a:latin typeface="Calibri" pitchFamily="34" charset="0"/>
              </a:rPr>
              <a:t>ز وجود الشفافية والمصداقية لتلك القرارات</a:t>
            </a:r>
            <a:r>
              <a:rPr lang="ar-KW" sz="2800" b="1" dirty="0" smtClean="0">
                <a:latin typeface="Calibri" pitchFamily="34" charset="0"/>
              </a:rPr>
              <a:t>.</a:t>
            </a:r>
          </a:p>
          <a:p>
            <a:pPr algn="just" rtl="1" fontAlgn="base">
              <a:spcAft>
                <a:spcPct val="0"/>
              </a:spcAft>
            </a:pPr>
            <a:r>
              <a:rPr lang="ar-KW" sz="2800" b="1" dirty="0" smtClean="0">
                <a:latin typeface="Calibri" pitchFamily="34" charset="0"/>
              </a:rPr>
              <a:t>فصل </a:t>
            </a:r>
            <a:r>
              <a:rPr lang="ar-KW" sz="2800" b="1" dirty="0">
                <a:latin typeface="Calibri" pitchFamily="34" charset="0"/>
              </a:rPr>
              <a:t>السلطة بين الإدارة التنفيذية التي تُسيَّر أعمال الشركة ومجلس الإدارة الذي يعد </a:t>
            </a:r>
            <a:r>
              <a:rPr lang="ar-KW" sz="2800" b="1" dirty="0" smtClean="0">
                <a:latin typeface="Calibri" pitchFamily="34" charset="0"/>
              </a:rPr>
              <a:t>ويراجع </a:t>
            </a:r>
            <a:r>
              <a:rPr lang="ar-KW" sz="2800" b="1" dirty="0">
                <a:latin typeface="Calibri" pitchFamily="34" charset="0"/>
              </a:rPr>
              <a:t>الخطط والسياسات في هذه </a:t>
            </a:r>
            <a:r>
              <a:rPr lang="ar-KW" sz="2800" b="1" dirty="0" smtClean="0">
                <a:latin typeface="Calibri" pitchFamily="34" charset="0"/>
              </a:rPr>
              <a:t>الشركة .</a:t>
            </a:r>
          </a:p>
          <a:p>
            <a:pPr algn="just" rtl="1" fontAlgn="base">
              <a:spcAft>
                <a:spcPct val="0"/>
              </a:spcAft>
            </a:pPr>
            <a:r>
              <a:rPr lang="ar-KW" sz="2800" b="1" dirty="0" smtClean="0">
                <a:latin typeface="Calibri" pitchFamily="34" charset="0"/>
              </a:rPr>
              <a:t>تمكّن </a:t>
            </a:r>
            <a:r>
              <a:rPr lang="ar-KW" sz="2800" b="1" dirty="0">
                <a:latin typeface="Calibri" pitchFamily="34" charset="0"/>
              </a:rPr>
              <a:t>المساهمين وأصحاب المصالح من الرقابة بشكل فعال على الشركة .</a:t>
            </a:r>
            <a:endParaRPr lang="en-US" sz="2800" b="1" dirty="0">
              <a:latin typeface="Calibri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1A151-84BD-4E71-B744-C440629F458B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381001"/>
            <a:ext cx="3170956" cy="914400"/>
          </a:xfrm>
          <a:prstGeom prst="rect">
            <a:avLst/>
          </a:prstGeom>
        </p:spPr>
      </p:pic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6154162"/>
            <a:ext cx="8001000" cy="684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0" name="Straight Connector 9"/>
          <p:cNvCxnSpPr/>
          <p:nvPr/>
        </p:nvCxnSpPr>
        <p:spPr>
          <a:xfrm>
            <a:off x="3563888" y="1268760"/>
            <a:ext cx="4970512" cy="0"/>
          </a:xfrm>
          <a:prstGeom prst="line">
            <a:avLst/>
          </a:prstGeom>
          <a:ln w="381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50404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09874" y="274638"/>
            <a:ext cx="5876925" cy="1143000"/>
          </a:xfrm>
        </p:spPr>
        <p:txBody>
          <a:bodyPr>
            <a:normAutofit/>
          </a:bodyPr>
          <a:lstStyle/>
          <a:p>
            <a:pPr algn="r" rtl="1"/>
            <a:r>
              <a:rPr lang="ar-KW" sz="3200" b="1" dirty="0" smtClean="0">
                <a:solidFill>
                  <a:schemeClr val="tx2"/>
                </a:solidFill>
              </a:rPr>
              <a:t>دور الهيئة في مجال الحوكمة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75656"/>
            <a:ext cx="8229600" cy="4544775"/>
          </a:xfrm>
        </p:spPr>
        <p:txBody>
          <a:bodyPr>
            <a:normAutofit/>
          </a:bodyPr>
          <a:lstStyle/>
          <a:p>
            <a:pPr marL="0" indent="0" algn="just" rtl="1">
              <a:buNone/>
            </a:pPr>
            <a:r>
              <a:rPr lang="ar-KW" sz="2400" dirty="0" smtClean="0"/>
              <a:t>إ</a:t>
            </a:r>
            <a:r>
              <a:rPr lang="ar-AE" sz="2400" dirty="0" smtClean="0"/>
              <a:t>ن </a:t>
            </a:r>
            <a:r>
              <a:rPr lang="ar-AE" sz="2400" dirty="0"/>
              <a:t>الهيئة منذ تأسيسها تبذل قصارى جهدها من أجل إرساء دعائم البنية الأساسية لسوق الأوراق المالية في دولة الكويت ، ولم تدخر وسعاً لتعزيز ثقة المستثمرين من خلال</a:t>
            </a:r>
            <a:r>
              <a:rPr lang="ar-SA" sz="2400" dirty="0"/>
              <a:t> العمل علــى تنظيم سوق الأوراق المالية ، وذلك بالعمل على إصدار العديد من التعليمــات والقرارات التي تضمن حسن </a:t>
            </a:r>
            <a:r>
              <a:rPr lang="ar-SA" sz="2400" dirty="0" smtClean="0"/>
              <a:t>الأداء </a:t>
            </a:r>
            <a:r>
              <a:rPr lang="ar-SA" sz="2400" dirty="0"/>
              <a:t>في إطار إرساء قواعد الشفافية والإفصاح التي تعزز من استقرار ونمو السوق ، واستمراراً لهذا النهج ومواكبة للتطور في معايير الرقابة الدولية فإن</a:t>
            </a:r>
            <a:r>
              <a:rPr lang="ar-KW" sz="2400" dirty="0"/>
              <a:t> الهيئة في طور إصدار تعليمات بشأن قواعد الحوكمة ، وذلك وفقا للأحكام الواردة في اللائحة التنفيذية للقانون رقم 7 لسنة 2010 بشـــأن إنشاء هيئــة أسواق المــــال وتنظيم نشاط الأوراق المالية ، والتي تجيز للهيئة أن تصدر نظاماً خاصاً للحوكمة ، حيث قامت الهيئة بإعداد تعليمات بشأن حوكمة الشركات تتناول مجموعة القواعد الأساسية التي تقوم عليها مبادئ الحوكمة الرشيدة </a:t>
            </a:r>
            <a:r>
              <a:rPr lang="ar-KW" sz="2400" dirty="0" smtClean="0"/>
              <a:t>.</a:t>
            </a:r>
            <a:endParaRPr lang="en-US" sz="2400" dirty="0"/>
          </a:p>
          <a:p>
            <a:pPr marL="0" indent="0" algn="just" rtl="1">
              <a:buNone/>
            </a:pPr>
            <a:endParaRPr lang="ar-KW" sz="2800" dirty="0">
              <a:solidFill>
                <a:schemeClr val="tx2"/>
              </a:solidFill>
              <a:latin typeface="Calibri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1A151-84BD-4E71-B744-C440629F458B}" type="slidenum">
              <a:rPr lang="en-US" smtClean="0"/>
              <a:pPr/>
              <a:t>5</a:t>
            </a:fld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332656"/>
            <a:ext cx="3170956" cy="914400"/>
          </a:xfrm>
          <a:prstGeom prst="rect">
            <a:avLst/>
          </a:prstGeom>
        </p:spPr>
      </p:pic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6154162"/>
            <a:ext cx="8001000" cy="684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2" name="Straight Connector 11"/>
          <p:cNvCxnSpPr/>
          <p:nvPr/>
        </p:nvCxnSpPr>
        <p:spPr>
          <a:xfrm>
            <a:off x="3563888" y="1268760"/>
            <a:ext cx="4970512" cy="0"/>
          </a:xfrm>
          <a:prstGeom prst="line">
            <a:avLst/>
          </a:prstGeom>
          <a:ln w="381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7046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09874" y="274638"/>
            <a:ext cx="5876925" cy="1143000"/>
          </a:xfrm>
        </p:spPr>
        <p:txBody>
          <a:bodyPr>
            <a:normAutofit/>
          </a:bodyPr>
          <a:lstStyle/>
          <a:p>
            <a:pPr algn="r" rtl="1"/>
            <a:r>
              <a:rPr lang="ar-KW" sz="3200" b="1" dirty="0" smtClean="0">
                <a:solidFill>
                  <a:schemeClr val="tx2"/>
                </a:solidFill>
              </a:rPr>
              <a:t>قواعد حوكمة الشركات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507288" cy="4708525"/>
          </a:xfrm>
        </p:spPr>
        <p:txBody>
          <a:bodyPr>
            <a:noAutofit/>
          </a:bodyPr>
          <a:lstStyle/>
          <a:p>
            <a:pPr marL="0" indent="0" algn="just" rtl="1">
              <a:buNone/>
            </a:pPr>
            <a:r>
              <a:rPr lang="ar-KW" sz="1800" dirty="0"/>
              <a:t>تقوم حوكمة الشركات على مجموعة من القواعد التي تمثل الأساس الذي ترتكز عليه ممارسات الحوكمة الرشيدة ، وتتضمن تلك القواعد مجموعة من المبادئ ومنهجية التطبيق التي تتناول المتطلبات اللازمة لتحقيق أهداف حوكمة الشركات :</a:t>
            </a:r>
          </a:p>
          <a:p>
            <a:pPr marL="514350" indent="-514350" algn="just" rtl="1">
              <a:buFont typeface="+mj-lt"/>
              <a:buAutoNum type="arabicPeriod"/>
            </a:pPr>
            <a:r>
              <a:rPr lang="ar-KW" sz="1800" dirty="0"/>
              <a:t>بناء هيكل متوازن لمجلس الإدارة</a:t>
            </a:r>
          </a:p>
          <a:p>
            <a:pPr marL="514350" indent="-514350" algn="just" rtl="1">
              <a:buFont typeface="+mj-lt"/>
              <a:buAutoNum type="arabicPeriod"/>
            </a:pPr>
            <a:r>
              <a:rPr lang="ar-KW" sz="1800" dirty="0"/>
              <a:t>التحديد السليم للمهام والمسؤوليات</a:t>
            </a:r>
          </a:p>
          <a:p>
            <a:pPr marL="514350" indent="-514350" algn="just" rtl="1">
              <a:buFont typeface="+mj-lt"/>
              <a:buAutoNum type="arabicPeriod"/>
            </a:pPr>
            <a:r>
              <a:rPr lang="ar-KW" sz="1800" dirty="0"/>
              <a:t>اختيار اشخاص من ذوي الكفاءة لعضوية مجلس الإدارة والإدارة التنفيذية</a:t>
            </a:r>
          </a:p>
          <a:p>
            <a:pPr marL="514350" indent="-514350" algn="just" rtl="1">
              <a:buFont typeface="+mj-lt"/>
              <a:buAutoNum type="arabicPeriod"/>
            </a:pPr>
            <a:r>
              <a:rPr lang="ar-KW" sz="1800" dirty="0"/>
              <a:t>ضمان نزاهة التقارير المالية</a:t>
            </a:r>
          </a:p>
          <a:p>
            <a:pPr marL="514350" indent="-514350" algn="just" rtl="1">
              <a:buFont typeface="+mj-lt"/>
              <a:buAutoNum type="arabicPeriod"/>
            </a:pPr>
            <a:r>
              <a:rPr lang="ar-KW" sz="1800" dirty="0"/>
              <a:t>وضع نظم سليمة لإدارة المخاطر والرقابة الداخلية</a:t>
            </a:r>
          </a:p>
          <a:p>
            <a:pPr marL="514350" indent="-514350" algn="just" rtl="1">
              <a:buFont typeface="+mj-lt"/>
              <a:buAutoNum type="arabicPeriod"/>
            </a:pPr>
            <a:r>
              <a:rPr lang="ar-KW" sz="1800" dirty="0"/>
              <a:t>تعزيز السلوك المهني والقيم الأخلاقية</a:t>
            </a:r>
            <a:endParaRPr lang="en-US" sz="1800" dirty="0"/>
          </a:p>
          <a:p>
            <a:pPr marL="514350" indent="-514350" algn="just" rtl="1">
              <a:buFont typeface="+mj-lt"/>
              <a:buAutoNum type="arabicPeriod"/>
            </a:pPr>
            <a:r>
              <a:rPr lang="ar-KW" sz="1800" dirty="0"/>
              <a:t>الإفصاح والشفافية بشكل دقيق وفي الوقت المناسب</a:t>
            </a:r>
          </a:p>
          <a:p>
            <a:pPr marL="514350" indent="-514350" algn="just" rtl="1">
              <a:buFont typeface="+mj-lt"/>
              <a:buAutoNum type="arabicPeriod"/>
            </a:pPr>
            <a:r>
              <a:rPr lang="ar-KW" sz="1800" dirty="0"/>
              <a:t>احترام حقوق المساهمين</a:t>
            </a:r>
          </a:p>
          <a:p>
            <a:pPr marL="514350" indent="-514350" algn="just" rtl="1">
              <a:buFont typeface="+mj-lt"/>
              <a:buAutoNum type="arabicPeriod"/>
            </a:pPr>
            <a:r>
              <a:rPr lang="ar-KW" sz="1800" dirty="0"/>
              <a:t>إدراك دور أصحاب المصالح</a:t>
            </a:r>
          </a:p>
          <a:p>
            <a:pPr marL="514350" indent="-514350" algn="just" rtl="1">
              <a:buFont typeface="+mj-lt"/>
              <a:buAutoNum type="arabicPeriod"/>
            </a:pPr>
            <a:r>
              <a:rPr lang="ar-KW" sz="1800" dirty="0"/>
              <a:t>تعزيز وتحسين الأداء</a:t>
            </a:r>
          </a:p>
          <a:p>
            <a:pPr marL="514350" indent="-514350" algn="just" rtl="1">
              <a:buFont typeface="+mj-lt"/>
              <a:buAutoNum type="arabicPeriod"/>
            </a:pPr>
            <a:r>
              <a:rPr lang="ar-KW" sz="1800" dirty="0"/>
              <a:t>التركيز على أهمية المسؤولية الاجتماعية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1A151-84BD-4E71-B744-C440629F458B}" type="slidenum">
              <a:rPr lang="en-US" smtClean="0"/>
              <a:pPr/>
              <a:t>6</a:t>
            </a:fld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332656"/>
            <a:ext cx="3170956" cy="914400"/>
          </a:xfrm>
          <a:prstGeom prst="rect">
            <a:avLst/>
          </a:prstGeom>
        </p:spPr>
      </p:pic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6154162"/>
            <a:ext cx="8001000" cy="684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2" name="Straight Connector 11"/>
          <p:cNvCxnSpPr/>
          <p:nvPr/>
        </p:nvCxnSpPr>
        <p:spPr>
          <a:xfrm>
            <a:off x="3777952" y="1268760"/>
            <a:ext cx="4970512" cy="0"/>
          </a:xfrm>
          <a:prstGeom prst="line">
            <a:avLst/>
          </a:prstGeom>
          <a:ln w="381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01987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09874" y="274638"/>
            <a:ext cx="5876925" cy="1143000"/>
          </a:xfrm>
        </p:spPr>
        <p:txBody>
          <a:bodyPr>
            <a:normAutofit/>
          </a:bodyPr>
          <a:lstStyle/>
          <a:p>
            <a:pPr algn="r" rtl="1"/>
            <a:r>
              <a:rPr lang="ar-KW" sz="3200" b="1" dirty="0" smtClean="0">
                <a:solidFill>
                  <a:schemeClr val="tx2"/>
                </a:solidFill>
              </a:rPr>
              <a:t>منهجية ونطاق التطبيق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/>
          </a:bodyPr>
          <a:lstStyle/>
          <a:p>
            <a:pPr marL="0" indent="0" algn="just" rtl="1">
              <a:buNone/>
            </a:pPr>
            <a:r>
              <a:rPr lang="ar-KW" sz="2800" dirty="0" smtClean="0"/>
              <a:t>راعت </a:t>
            </a:r>
            <a:r>
              <a:rPr lang="ar-KW" sz="2800" dirty="0"/>
              <a:t>هيئة أسواق المال عند إقرارها منهجية تطبيق قواعد حوكمة الشركات أن تتسم بالمرونة وتتسق مع أفضل الممارسات الدولية المعمول بها ، حيث أن منهجية التطبيق لأغلب القواعد ستكون قائمة على مبدأ الالتزام أو التفسير (</a:t>
            </a:r>
            <a:r>
              <a:rPr lang="en-US" sz="2800" dirty="0"/>
              <a:t>Comply or Explain</a:t>
            </a:r>
            <a:r>
              <a:rPr lang="ar-KW" sz="2800" dirty="0"/>
              <a:t>) ، وعلى الشركات الإفصاح عن مدى التزامها بهذه القواعد ، وفي حال عدم الالتزام فإنه يجب أن يتم تحديد القاعدة والمبدأ الذي لم يتم الالتزام به ، مع عدم الاخلال بالأحكام والنصوص الملزمة التي جاءت في القانون ولائحته التنفيذية .</a:t>
            </a:r>
            <a:endParaRPr lang="en-US" sz="2800" dirty="0"/>
          </a:p>
          <a:p>
            <a:pPr marL="0" indent="0" algn="just" rtl="1">
              <a:buNone/>
            </a:pPr>
            <a:endParaRPr lang="ar-KW" sz="2800" dirty="0">
              <a:solidFill>
                <a:schemeClr val="tx2"/>
              </a:solidFill>
              <a:latin typeface="Calibri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1A151-84BD-4E71-B744-C440629F458B}" type="slidenum">
              <a:rPr lang="en-US" smtClean="0"/>
              <a:pPr/>
              <a:t>7</a:t>
            </a:fld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332656"/>
            <a:ext cx="3170956" cy="914400"/>
          </a:xfrm>
          <a:prstGeom prst="rect">
            <a:avLst/>
          </a:prstGeom>
        </p:spPr>
      </p:pic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6154162"/>
            <a:ext cx="8001000" cy="684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2" name="Straight Connector 11"/>
          <p:cNvCxnSpPr/>
          <p:nvPr/>
        </p:nvCxnSpPr>
        <p:spPr>
          <a:xfrm>
            <a:off x="3563888" y="1268760"/>
            <a:ext cx="4970512" cy="0"/>
          </a:xfrm>
          <a:prstGeom prst="line">
            <a:avLst/>
          </a:prstGeom>
          <a:ln w="381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7231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09874" y="274638"/>
            <a:ext cx="5876925" cy="1143000"/>
          </a:xfrm>
        </p:spPr>
        <p:txBody>
          <a:bodyPr>
            <a:normAutofit/>
          </a:bodyPr>
          <a:lstStyle/>
          <a:p>
            <a:pPr algn="r" rtl="1"/>
            <a:r>
              <a:rPr lang="ar-KW" sz="3200" b="1" dirty="0" smtClean="0">
                <a:solidFill>
                  <a:schemeClr val="tx2"/>
                </a:solidFill>
              </a:rPr>
              <a:t>منهجية ونطاق </a:t>
            </a:r>
            <a:r>
              <a:rPr lang="ar-KW" sz="3200" b="1" dirty="0">
                <a:solidFill>
                  <a:schemeClr val="tx2"/>
                </a:solidFill>
              </a:rPr>
              <a:t>التطبيق (تابع)</a:t>
            </a:r>
            <a:endParaRPr lang="en-US" sz="3200" b="1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/>
          </a:bodyPr>
          <a:lstStyle/>
          <a:p>
            <a:pPr marL="0" indent="0" algn="r" rtl="1">
              <a:buNone/>
            </a:pPr>
            <a:r>
              <a:rPr lang="ar-KW" sz="2800" dirty="0" smtClean="0"/>
              <a:t>واستثناء </a:t>
            </a:r>
            <a:r>
              <a:rPr lang="ar-KW" sz="2800" dirty="0"/>
              <a:t>من مبدأ الالتزام أو التفسير </a:t>
            </a:r>
            <a:r>
              <a:rPr lang="ar-KW" sz="2800" dirty="0" smtClean="0"/>
              <a:t>الذي ينطبق على أغلب القواعد فإنه </a:t>
            </a:r>
            <a:r>
              <a:rPr lang="ar-KW" sz="2800" dirty="0"/>
              <a:t>يجب الالتزام والتقيد بما يلي :</a:t>
            </a:r>
            <a:endParaRPr lang="en-US" sz="2800" dirty="0"/>
          </a:p>
          <a:p>
            <a:pPr algn="r" rtl="1"/>
            <a:r>
              <a:rPr lang="ar-KW" sz="2800" dirty="0"/>
              <a:t>المبدأ الثاني (1.2) من القاعدة الأولى : والذي ينص على أن يكون من بين أعضاء مجلس الإدارة أعضاء يتمتعون بالاستقلالية التي تتيح لهم اتخاذ القرارات دون التعرض لضغوط أو معوقات .</a:t>
            </a:r>
            <a:endParaRPr lang="en-US" sz="2800" dirty="0"/>
          </a:p>
          <a:p>
            <a:pPr algn="r" rtl="1"/>
            <a:r>
              <a:rPr lang="ar-KW" sz="2800" dirty="0"/>
              <a:t>القاعدة الرابعة : ضمان نزاهة التقارير المالية</a:t>
            </a:r>
            <a:endParaRPr lang="en-US" sz="2800" dirty="0"/>
          </a:p>
          <a:p>
            <a:pPr algn="r" rtl="1"/>
            <a:r>
              <a:rPr lang="ar-KW" sz="2800" dirty="0"/>
              <a:t>القاعدة الخامسة : وضع نظم سليمة لإدارة المخاطر والرقابة الداخلية</a:t>
            </a:r>
            <a:endParaRPr lang="en-US" sz="2800" dirty="0"/>
          </a:p>
          <a:p>
            <a:pPr algn="r" rtl="1"/>
            <a:r>
              <a:rPr lang="ar-KW" sz="2800" dirty="0"/>
              <a:t>القاعدة السابعة : الإفصاح والشفافية بشكل دقيق وفي الوقت المناسب</a:t>
            </a:r>
            <a:endParaRPr lang="en-US" sz="2800" dirty="0"/>
          </a:p>
          <a:p>
            <a:pPr algn="r" rtl="1"/>
            <a:r>
              <a:rPr lang="ar-KW" sz="2800" dirty="0"/>
              <a:t>القاعدة الثامنة : احترام حقوق المساهمين</a:t>
            </a:r>
            <a:endParaRPr lang="en-US" sz="2800" dirty="0"/>
          </a:p>
          <a:p>
            <a:pPr marL="0" indent="0" algn="r" rtl="1">
              <a:buNone/>
            </a:pPr>
            <a:endParaRPr lang="ar-KW" sz="2800" dirty="0">
              <a:solidFill>
                <a:schemeClr val="tx2"/>
              </a:solidFill>
              <a:latin typeface="Calibri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1A151-84BD-4E71-B744-C440629F458B}" type="slidenum">
              <a:rPr lang="en-US" smtClean="0"/>
              <a:pPr/>
              <a:t>8</a:t>
            </a:fld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332656"/>
            <a:ext cx="3170956" cy="914400"/>
          </a:xfrm>
          <a:prstGeom prst="rect">
            <a:avLst/>
          </a:prstGeom>
        </p:spPr>
      </p:pic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6154162"/>
            <a:ext cx="8001000" cy="684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2" name="Straight Connector 11"/>
          <p:cNvCxnSpPr/>
          <p:nvPr/>
        </p:nvCxnSpPr>
        <p:spPr>
          <a:xfrm>
            <a:off x="3563888" y="1268760"/>
            <a:ext cx="4970512" cy="0"/>
          </a:xfrm>
          <a:prstGeom prst="line">
            <a:avLst/>
          </a:prstGeom>
          <a:ln w="381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17593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09874" y="274638"/>
            <a:ext cx="5876925" cy="1143000"/>
          </a:xfrm>
        </p:spPr>
        <p:txBody>
          <a:bodyPr>
            <a:normAutofit/>
          </a:bodyPr>
          <a:lstStyle/>
          <a:p>
            <a:pPr algn="r" rtl="1"/>
            <a:r>
              <a:rPr lang="ar-KW" sz="3200" b="1" dirty="0" smtClean="0">
                <a:solidFill>
                  <a:schemeClr val="tx2"/>
                </a:solidFill>
              </a:rPr>
              <a:t>تفصيل قواعد حوكمة الشركات</a:t>
            </a:r>
            <a:endParaRPr lang="en-US" sz="3200" b="1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/>
          </a:bodyPr>
          <a:lstStyle/>
          <a:p>
            <a:pPr marL="0" indent="0" algn="ctr" rtl="1">
              <a:buNone/>
            </a:pPr>
            <a:endParaRPr lang="ar-KW" sz="2800" dirty="0" smtClean="0"/>
          </a:p>
          <a:p>
            <a:pPr marL="0" indent="0" algn="ctr" rtl="1">
              <a:buNone/>
            </a:pPr>
            <a:endParaRPr lang="ar-KW" sz="2800" dirty="0"/>
          </a:p>
          <a:p>
            <a:pPr marL="0" indent="0" algn="ctr" rtl="1">
              <a:buNone/>
            </a:pPr>
            <a:endParaRPr lang="ar-KW" sz="2800" dirty="0" smtClean="0"/>
          </a:p>
          <a:p>
            <a:pPr marL="0" indent="0" algn="ctr" rtl="1">
              <a:buNone/>
            </a:pPr>
            <a:r>
              <a:rPr lang="ar-KW" sz="3600" b="1" dirty="0" smtClean="0"/>
              <a:t>المبادئ والمتطلبات المكونة لقواعد حوكمة الشركات</a:t>
            </a:r>
            <a:endParaRPr lang="en-US" sz="3600" b="1" dirty="0"/>
          </a:p>
          <a:p>
            <a:pPr marL="0" indent="0" algn="r" rtl="1">
              <a:buNone/>
            </a:pPr>
            <a:endParaRPr lang="ar-KW" sz="2800" dirty="0">
              <a:solidFill>
                <a:schemeClr val="tx2"/>
              </a:solidFill>
              <a:latin typeface="Calibri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1A151-84BD-4E71-B744-C440629F458B}" type="slidenum">
              <a:rPr lang="en-US" smtClean="0"/>
              <a:pPr/>
              <a:t>9</a:t>
            </a:fld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332656"/>
            <a:ext cx="3170956" cy="914400"/>
          </a:xfrm>
          <a:prstGeom prst="rect">
            <a:avLst/>
          </a:prstGeom>
        </p:spPr>
      </p:pic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6154162"/>
            <a:ext cx="8001000" cy="684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2" name="Straight Connector 11"/>
          <p:cNvCxnSpPr/>
          <p:nvPr/>
        </p:nvCxnSpPr>
        <p:spPr>
          <a:xfrm>
            <a:off x="3563888" y="1268760"/>
            <a:ext cx="4970512" cy="0"/>
          </a:xfrm>
          <a:prstGeom prst="line">
            <a:avLst/>
          </a:prstGeom>
          <a:ln w="381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23549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7268</TotalTime>
  <Words>2105</Words>
  <Application>Microsoft Office PowerPoint</Application>
  <PresentationFormat>On-screen Show (4:3)</PresentationFormat>
  <Paragraphs>211</Paragraphs>
  <Slides>22</Slides>
  <Notes>20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Office Theme</vt:lpstr>
      <vt:lpstr>ورشة عمل </vt:lpstr>
      <vt:lpstr>المتغيرات العالمية وبروز مفهوم الحوكمة</vt:lpstr>
      <vt:lpstr>مفهوم الحوكمة</vt:lpstr>
      <vt:lpstr>دور حوكمة الشركات وأهميتها وأهدافها</vt:lpstr>
      <vt:lpstr>دور الهيئة في مجال الحوكمة</vt:lpstr>
      <vt:lpstr>قواعد حوكمة الشركات</vt:lpstr>
      <vt:lpstr>منهجية ونطاق التطبيق</vt:lpstr>
      <vt:lpstr>منهجية ونطاق التطبيق (تابع)</vt:lpstr>
      <vt:lpstr>تفصيل قواعد حوكمة الشركات</vt:lpstr>
      <vt:lpstr>القاعدة الأولى : بناء هيكل متوازن لمجلس الإدارة Construct a Balanced Board Composition </vt:lpstr>
      <vt:lpstr>القاعدة الثانية : التحديد السليم للمهام والمسؤوليات Establish Appropriate Roles and Responsibilities </vt:lpstr>
      <vt:lpstr>القاعدة الثالثة : اختيـار أشخـاص مـن ذوي الكفـاءة لعضويـة مجلـس الإدارة والإدارة الـتـنفـيذيـة Recruit Highly Qualified Candidates for the Board of Directors and the Executive Management </vt:lpstr>
      <vt:lpstr>القاعدة الرابعـة : ضمان نزاهة التقارير المالية Safeguard the Integrity of Financial Reporting </vt:lpstr>
      <vt:lpstr>القاعدة الخامسة : وضع نظم سليمة لإدارة المخاطر والرقابة الداخلية Apply Sound Systems of Risk Management and Internal Audit </vt:lpstr>
      <vt:lpstr>القاعدة السادسة: تعزيز السلوك المهني والقيم الأخلاقية Promote Code of Conduct and Ethical Standards </vt:lpstr>
      <vt:lpstr>القاعدة السابعة : الإفصاح والشفافية بشكل دقيق وفي الوقت المناسب Ensure Timely and High Quality Disclosure </vt:lpstr>
      <vt:lpstr>القاعدة الثامنة : احترام حقوق المساهمين Respect the Rights of Shareholders </vt:lpstr>
      <vt:lpstr>القاعدة التاسعة : إدراك دور أصحاب المصالح Recognise the Roles of Stakeholders </vt:lpstr>
      <vt:lpstr>القاعدة العاشرة : تعزيز وتحسين الأداء Encourage and Enhance Performance </vt:lpstr>
      <vt:lpstr>القاعدة الحادية عشر : التركيز على أهمية المسؤولية الاجتماعية Focus on the Importance of Corporate Social Responsibility </vt:lpstr>
      <vt:lpstr>متطلبات رقابية</vt:lpstr>
      <vt:lpstr>شــكــراً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ورشة عمل</dc:title>
  <dc:creator>Fouad Al-Ateeqi</dc:creator>
  <cp:lastModifiedBy>Waleed Al-nafrawi</cp:lastModifiedBy>
  <cp:revision>81</cp:revision>
  <cp:lastPrinted>2015-10-25T10:10:51Z</cp:lastPrinted>
  <dcterms:created xsi:type="dcterms:W3CDTF">2014-09-25T11:33:14Z</dcterms:created>
  <dcterms:modified xsi:type="dcterms:W3CDTF">2015-10-25T10:12:39Z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8b7f2750-21b4-4c47-939c-f52894735a0d</vt:lpwstr>
  </property>
  <property fmtid="{D5CDD505-2E9C-101B-9397-08002B2CF9AE}" pid="3" name="CMAClassification">
    <vt:lpwstr>Internal</vt:lpwstr>
  </property>
</Properties>
</file>